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5" r:id="rId2"/>
    <p:sldMasterId id="2147483717" r:id="rId3"/>
  </p:sldMasterIdLst>
  <p:notesMasterIdLst>
    <p:notesMasterId r:id="rId30"/>
  </p:notesMasterIdLst>
  <p:handoutMasterIdLst>
    <p:handoutMasterId r:id="rId31"/>
  </p:handoutMasterIdLst>
  <p:sldIdLst>
    <p:sldId id="256" r:id="rId4"/>
    <p:sldId id="287" r:id="rId5"/>
    <p:sldId id="260" r:id="rId6"/>
    <p:sldId id="278" r:id="rId7"/>
    <p:sldId id="279" r:id="rId8"/>
    <p:sldId id="280" r:id="rId9"/>
    <p:sldId id="281" r:id="rId10"/>
    <p:sldId id="282" r:id="rId11"/>
    <p:sldId id="283" r:id="rId12"/>
    <p:sldId id="284" r:id="rId13"/>
    <p:sldId id="261" r:id="rId14"/>
    <p:sldId id="262" r:id="rId15"/>
    <p:sldId id="263" r:id="rId16"/>
    <p:sldId id="264" r:id="rId17"/>
    <p:sldId id="265" r:id="rId18"/>
    <p:sldId id="266" r:id="rId19"/>
    <p:sldId id="267" r:id="rId20"/>
    <p:sldId id="285" r:id="rId21"/>
    <p:sldId id="268" r:id="rId22"/>
    <p:sldId id="286" r:id="rId23"/>
    <p:sldId id="271" r:id="rId24"/>
    <p:sldId id="272" r:id="rId25"/>
    <p:sldId id="273" r:id="rId26"/>
    <p:sldId id="274" r:id="rId27"/>
    <p:sldId id="275" r:id="rId28"/>
    <p:sldId id="276" r:id="rId2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6229" autoAdjust="0"/>
  </p:normalViewPr>
  <p:slideViewPr>
    <p:cSldViewPr>
      <p:cViewPr varScale="1">
        <p:scale>
          <a:sx n="102" d="100"/>
          <a:sy n="102" d="100"/>
        </p:scale>
        <p:origin x="1212" y="11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216"/>
    </p:cViewPr>
  </p:sorterViewPr>
  <p:notesViewPr>
    <p:cSldViewPr>
      <p:cViewPr varScale="1">
        <p:scale>
          <a:sx n="78" d="100"/>
          <a:sy n="78" d="100"/>
        </p:scale>
        <p:origin x="324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9B2801E-1D48-40FB-8EC7-3554E6D54477}"/>
              </a:ext>
            </a:extLst>
          </p:cNvPr>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en-US" sz="1100"/>
          </a:p>
        </p:txBody>
      </p:sp>
      <p:sp>
        <p:nvSpPr>
          <p:cNvPr id="38915" name="Rectangle 3">
            <a:extLst>
              <a:ext uri="{FF2B5EF4-FFF2-40B4-BE49-F238E27FC236}">
                <a16:creationId xmlns:a16="http://schemas.microsoft.com/office/drawing/2014/main" id="{4228CE2B-295B-49A6-8BFD-6D8528A687C3}"/>
              </a:ext>
            </a:extLst>
          </p:cNvPr>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r>
              <a:rPr lang="en-US" sz="1100"/>
              <a:t>3/1/2020 am</a:t>
            </a:r>
            <a:endParaRPr lang="en-US" sz="1100" dirty="0"/>
          </a:p>
        </p:txBody>
      </p:sp>
      <p:sp>
        <p:nvSpPr>
          <p:cNvPr id="38916" name="Rectangle 4">
            <a:extLst>
              <a:ext uri="{FF2B5EF4-FFF2-40B4-BE49-F238E27FC236}">
                <a16:creationId xmlns:a16="http://schemas.microsoft.com/office/drawing/2014/main" id="{9445CF11-2B24-4A7B-9D1D-BD11FA43DFFC}"/>
              </a:ext>
            </a:extLst>
          </p:cNvPr>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r>
              <a:rPr lang="en-US" sz="1100"/>
              <a:t>Micky Galloway</a:t>
            </a:r>
          </a:p>
        </p:txBody>
      </p:sp>
      <p:sp>
        <p:nvSpPr>
          <p:cNvPr id="38917" name="Rectangle 5">
            <a:extLst>
              <a:ext uri="{FF2B5EF4-FFF2-40B4-BE49-F238E27FC236}">
                <a16:creationId xmlns:a16="http://schemas.microsoft.com/office/drawing/2014/main" id="{D91F84DA-361B-4078-9BDD-F1E8AAC7C255}"/>
              </a:ext>
            </a:extLst>
          </p:cNvPr>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panose="020B0604020202020204" pitchFamily="34" charset="0"/>
              </a:defRPr>
            </a:lvl1pPr>
          </a:lstStyle>
          <a:p>
            <a:fld id="{9D3CFA24-592F-4C4D-99CF-E380B44A8FBC}" type="slidenum">
              <a:rPr lang="en-US" altLang="en-US" sz="1100"/>
              <a:pPr/>
              <a:t>‹#›</a:t>
            </a:fld>
            <a:endParaRPr lang="en-US" altLang="en-US" sz="1100"/>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7BF8F-2D85-445F-9426-2E9DCA096D52}"/>
              </a:ext>
            </a:extLst>
          </p:cNvPr>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a:extLst>
              <a:ext uri="{FF2B5EF4-FFF2-40B4-BE49-F238E27FC236}">
                <a16:creationId xmlns:a16="http://schemas.microsoft.com/office/drawing/2014/main" id="{EC624093-D8C1-4EC3-8B53-F039F54CE33C}"/>
              </a:ext>
            </a:extLst>
          </p:cNvPr>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pPr>
              <a:defRPr/>
            </a:pPr>
            <a:r>
              <a:rPr lang="en-US"/>
              <a:t>3/1/2020 am</a:t>
            </a:r>
          </a:p>
        </p:txBody>
      </p:sp>
      <p:sp>
        <p:nvSpPr>
          <p:cNvPr id="4" name="Slide Image Placeholder 3">
            <a:extLst>
              <a:ext uri="{FF2B5EF4-FFF2-40B4-BE49-F238E27FC236}">
                <a16:creationId xmlns:a16="http://schemas.microsoft.com/office/drawing/2014/main" id="{EC3DCAFD-20FB-4529-91FC-D975634647F0}"/>
              </a:ext>
            </a:extLst>
          </p:cNvPr>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A9AEC189-1359-4238-9F37-A911DAF339EF}"/>
              </a:ext>
            </a:extLst>
          </p:cNvPr>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930323B-AE0F-4C93-A1CF-5C76C377765F}"/>
              </a:ext>
            </a:extLst>
          </p:cNvPr>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pPr>
              <a:defRPr/>
            </a:pPr>
            <a:r>
              <a:rPr lang="en-US"/>
              <a:t>Micky Galloway</a:t>
            </a:r>
          </a:p>
        </p:txBody>
      </p:sp>
      <p:sp>
        <p:nvSpPr>
          <p:cNvPr id="7" name="Slide Number Placeholder 6">
            <a:extLst>
              <a:ext uri="{FF2B5EF4-FFF2-40B4-BE49-F238E27FC236}">
                <a16:creationId xmlns:a16="http://schemas.microsoft.com/office/drawing/2014/main" id="{964E66BA-428E-4F15-8962-460C38972559}"/>
              </a:ext>
            </a:extLst>
          </p:cNvPr>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D5F63774-9C18-4F11-96E1-09FBCA241B9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pPr>
              <a:defRPr/>
            </a:pPr>
            <a:endParaRPr lang="en-US"/>
          </a:p>
        </p:txBody>
      </p:sp>
      <p:sp>
        <p:nvSpPr>
          <p:cNvPr id="5" name="Footer Placeholder 4"/>
          <p:cNvSpPr>
            <a:spLocks noGrp="1"/>
          </p:cNvSpPr>
          <p:nvPr>
            <p:ph type="ftr" sz="quarter" idx="11"/>
          </p:nvPr>
        </p:nvSpPr>
        <p:spPr>
          <a:xfrm>
            <a:off x="2743973" y="5870576"/>
            <a:ext cx="3932137" cy="377825"/>
          </a:xfrm>
        </p:spPr>
        <p:txBody>
          <a:bodyPr/>
          <a:lstStyle/>
          <a:p>
            <a:pPr>
              <a:defRPr/>
            </a:pPr>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BF665BF1-5049-4BB9-9AE1-BCAA3A623133}" type="slidenum">
              <a:rPr lang="en-US" altLang="en-US" smtClean="0"/>
              <a:pPr/>
              <a:t>‹#›</a:t>
            </a:fld>
            <a:endParaRPr lang="en-US" altLang="en-US"/>
          </a:p>
        </p:txBody>
      </p:sp>
    </p:spTree>
    <p:extLst>
      <p:ext uri="{BB962C8B-B14F-4D97-AF65-F5344CB8AC3E}">
        <p14:creationId xmlns:p14="http://schemas.microsoft.com/office/powerpoint/2010/main" val="1613884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25FA41C-3467-4ABE-BA45-6ACD1D42D5FC}" type="slidenum">
              <a:rPr lang="en-US" altLang="en-US" smtClean="0"/>
              <a:pPr/>
              <a:t>‹#›</a:t>
            </a:fld>
            <a:endParaRPr lang="en-US" altLang="en-US"/>
          </a:p>
        </p:txBody>
      </p:sp>
    </p:spTree>
    <p:extLst>
      <p:ext uri="{BB962C8B-B14F-4D97-AF65-F5344CB8AC3E}">
        <p14:creationId xmlns:p14="http://schemas.microsoft.com/office/powerpoint/2010/main" val="2755387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25FA41C-3467-4ABE-BA45-6ACD1D42D5FC}" type="slidenum">
              <a:rPr lang="en-US" altLang="en-US" smtClean="0"/>
              <a:pPr/>
              <a:t>‹#›</a:t>
            </a:fld>
            <a:endParaRPr lang="en-US" altLang="en-US"/>
          </a:p>
        </p:txBody>
      </p:sp>
    </p:spTree>
    <p:extLst>
      <p:ext uri="{BB962C8B-B14F-4D97-AF65-F5344CB8AC3E}">
        <p14:creationId xmlns:p14="http://schemas.microsoft.com/office/powerpoint/2010/main" val="193873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25FA41C-3467-4ABE-BA45-6ACD1D42D5FC}" type="slidenum">
              <a:rPr lang="en-US" altLang="en-US" smtClean="0"/>
              <a:pPr/>
              <a:t>‹#›</a:t>
            </a:fld>
            <a:endParaRPr lang="en-US" altLang="en-US"/>
          </a:p>
        </p:txBody>
      </p:sp>
    </p:spTree>
    <p:extLst>
      <p:ext uri="{BB962C8B-B14F-4D97-AF65-F5344CB8AC3E}">
        <p14:creationId xmlns:p14="http://schemas.microsoft.com/office/powerpoint/2010/main" val="2191777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25FA41C-3467-4ABE-BA45-6ACD1D42D5FC}" type="slidenum">
              <a:rPr lang="en-US" altLang="en-US" smtClean="0"/>
              <a:pPr/>
              <a:t>‹#›</a:t>
            </a:fld>
            <a:endParaRPr lang="en-US" altLang="en-US"/>
          </a:p>
        </p:txBody>
      </p:sp>
    </p:spTree>
    <p:extLst>
      <p:ext uri="{BB962C8B-B14F-4D97-AF65-F5344CB8AC3E}">
        <p14:creationId xmlns:p14="http://schemas.microsoft.com/office/powerpoint/2010/main" val="389006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25FA41C-3467-4ABE-BA45-6ACD1D42D5FC}" type="slidenum">
              <a:rPr lang="en-US" altLang="en-US" smtClean="0"/>
              <a:pPr/>
              <a:t>‹#›</a:t>
            </a:fld>
            <a:endParaRPr lang="en-US" altLang="en-US"/>
          </a:p>
        </p:txBody>
      </p:sp>
    </p:spTree>
    <p:extLst>
      <p:ext uri="{BB962C8B-B14F-4D97-AF65-F5344CB8AC3E}">
        <p14:creationId xmlns:p14="http://schemas.microsoft.com/office/powerpoint/2010/main" val="1007929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25FA41C-3467-4ABE-BA45-6ACD1D42D5FC}" type="slidenum">
              <a:rPr lang="en-US" altLang="en-US" smtClean="0"/>
              <a:pPr/>
              <a:t>‹#›</a:t>
            </a:fld>
            <a:endParaRPr lang="en-US" altLang="en-US"/>
          </a:p>
        </p:txBody>
      </p:sp>
    </p:spTree>
    <p:extLst>
      <p:ext uri="{BB962C8B-B14F-4D97-AF65-F5344CB8AC3E}">
        <p14:creationId xmlns:p14="http://schemas.microsoft.com/office/powerpoint/2010/main" val="117189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5206E7D-ADE8-4F7C-B39E-40511986BAF5}" type="slidenum">
              <a:rPr lang="en-US" altLang="en-US" smtClean="0"/>
              <a:pPr/>
              <a:t>‹#›</a:t>
            </a:fld>
            <a:endParaRPr lang="en-US" altLang="en-US"/>
          </a:p>
        </p:txBody>
      </p:sp>
    </p:spTree>
    <p:extLst>
      <p:ext uri="{BB962C8B-B14F-4D97-AF65-F5344CB8AC3E}">
        <p14:creationId xmlns:p14="http://schemas.microsoft.com/office/powerpoint/2010/main" val="2745445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70671C2-B613-4399-B8E5-E645BE1EE246}" type="slidenum">
              <a:rPr lang="en-US" altLang="en-US" smtClean="0"/>
              <a:pPr/>
              <a:t>‹#›</a:t>
            </a:fld>
            <a:endParaRPr lang="en-US" altLang="en-US"/>
          </a:p>
        </p:txBody>
      </p:sp>
    </p:spTree>
    <p:extLst>
      <p:ext uri="{BB962C8B-B14F-4D97-AF65-F5344CB8AC3E}">
        <p14:creationId xmlns:p14="http://schemas.microsoft.com/office/powerpoint/2010/main" val="2179497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ED3A55-5A4C-4E32-9A1C-2BCAB9373A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0632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2F16C6-F59E-4915-ADB3-A1EF7B844D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517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9E2B11F-B9A9-4A0C-AAD1-3DFBC502E8B7}" type="slidenum">
              <a:rPr lang="en-US" altLang="en-US" smtClean="0"/>
              <a:pPr/>
              <a:t>‹#›</a:t>
            </a:fld>
            <a:endParaRPr lang="en-US" altLang="en-US"/>
          </a:p>
        </p:txBody>
      </p:sp>
    </p:spTree>
    <p:extLst>
      <p:ext uri="{BB962C8B-B14F-4D97-AF65-F5344CB8AC3E}">
        <p14:creationId xmlns:p14="http://schemas.microsoft.com/office/powerpoint/2010/main" val="3275177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29FDF5-E4B9-4F08-B438-B7438FAF8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4746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2ED17F-3F1B-4BC1-B699-8A51F5525F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6870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4FEE685-699F-4321-AAFA-27D52EFCD3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4260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DD24C63-E01A-440D-8F1E-6F5B4E70D9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8848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3CDA0AD-3BE3-42AD-85E5-83E7F808E3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6835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B52064-8E59-4A63-BAE2-F57FB4416C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2063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F1B952E-58E6-4579-B95E-4AED57A472A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3656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B24A01-239A-45FC-812C-4321588514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234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7DEB6C-B036-4E5F-9FEB-75C742E182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9979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81A80A-59E3-41FE-94A4-B081083926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6599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EB7C9D9-03F8-45CF-A506-0130C60B0A6B}" type="slidenum">
              <a:rPr lang="en-US" altLang="en-US" smtClean="0"/>
              <a:pPr/>
              <a:t>‹#›</a:t>
            </a:fld>
            <a:endParaRPr lang="en-US" altLang="en-US"/>
          </a:p>
        </p:txBody>
      </p:sp>
    </p:spTree>
    <p:extLst>
      <p:ext uri="{BB962C8B-B14F-4D97-AF65-F5344CB8AC3E}">
        <p14:creationId xmlns:p14="http://schemas.microsoft.com/office/powerpoint/2010/main" val="3221819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85E6F6-1BA3-43FE-88CF-ABD2DC7591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8638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9458F0-480C-4E3D-B3A0-9F6A35C3D5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6680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971800"/>
            <a:ext cx="40386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971800"/>
            <a:ext cx="40386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B68D62C-50B2-495D-8E2B-EAA9A4DE43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280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066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865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505200"/>
            <a:ext cx="4040188" cy="2620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865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505200"/>
            <a:ext cx="4041775" cy="2620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C4ABC4-7240-47D0-A919-712B10ACB9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2497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CE6CED4-4B87-4284-8C74-19AF23C4F5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8060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BE3FEB8-CF47-4120-9107-A6DB42CAE0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1844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590800"/>
            <a:ext cx="5111750" cy="3535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7FA5B1-55EF-4788-8CF7-8C8033E9AC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7572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752599"/>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36D383F-A51C-43AD-B69E-A832FBEB87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1453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ECF735-D2E6-4AF2-A17B-5AD1B9364B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807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BC4678-A28B-4BA2-AD8C-B4BC43455FA2}" type="slidenum">
              <a:rPr lang="en-US" altLang="en-US" smtClean="0"/>
              <a:pPr/>
              <a:t>‹#›</a:t>
            </a:fld>
            <a:endParaRPr lang="en-US" altLang="en-US"/>
          </a:p>
        </p:txBody>
      </p:sp>
    </p:spTree>
    <p:extLst>
      <p:ext uri="{BB962C8B-B14F-4D97-AF65-F5344CB8AC3E}">
        <p14:creationId xmlns:p14="http://schemas.microsoft.com/office/powerpoint/2010/main" val="2586990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9F3FFE5-CBA4-4F0C-A003-C6326C4E3124}" type="slidenum">
              <a:rPr lang="en-US" altLang="en-US" smtClean="0"/>
              <a:pPr/>
              <a:t>‹#›</a:t>
            </a:fld>
            <a:endParaRPr lang="en-US" altLang="en-US"/>
          </a:p>
        </p:txBody>
      </p:sp>
    </p:spTree>
    <p:extLst>
      <p:ext uri="{BB962C8B-B14F-4D97-AF65-F5344CB8AC3E}">
        <p14:creationId xmlns:p14="http://schemas.microsoft.com/office/powerpoint/2010/main" val="499517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A8C1A83-9271-4403-A755-9568723252B4}" type="slidenum">
              <a:rPr lang="en-US" altLang="en-US" smtClean="0"/>
              <a:pPr/>
              <a:t>‹#›</a:t>
            </a:fld>
            <a:endParaRPr lang="en-US" altLang="en-US"/>
          </a:p>
        </p:txBody>
      </p:sp>
    </p:spTree>
    <p:extLst>
      <p:ext uri="{BB962C8B-B14F-4D97-AF65-F5344CB8AC3E}">
        <p14:creationId xmlns:p14="http://schemas.microsoft.com/office/powerpoint/2010/main" val="2092362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AE3A1BA-F6C4-49B1-AD1A-3586DD428DE1}" type="slidenum">
              <a:rPr lang="en-US" altLang="en-US" smtClean="0"/>
              <a:pPr/>
              <a:t>‹#›</a:t>
            </a:fld>
            <a:endParaRPr lang="en-US" altLang="en-US"/>
          </a:p>
        </p:txBody>
      </p:sp>
    </p:spTree>
    <p:extLst>
      <p:ext uri="{BB962C8B-B14F-4D97-AF65-F5344CB8AC3E}">
        <p14:creationId xmlns:p14="http://schemas.microsoft.com/office/powerpoint/2010/main" val="172508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EE07F11-08AF-4BE9-9BE5-897101B4BF77}" type="slidenum">
              <a:rPr lang="en-US" altLang="en-US" smtClean="0"/>
              <a:pPr/>
              <a:t>‹#›</a:t>
            </a:fld>
            <a:endParaRPr lang="en-US" altLang="en-US"/>
          </a:p>
        </p:txBody>
      </p:sp>
    </p:spTree>
    <p:extLst>
      <p:ext uri="{BB962C8B-B14F-4D97-AF65-F5344CB8AC3E}">
        <p14:creationId xmlns:p14="http://schemas.microsoft.com/office/powerpoint/2010/main" val="979145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E8D66EA-6924-438C-AC87-32C2F0FE9BD4}" type="slidenum">
              <a:rPr lang="en-US" altLang="en-US" smtClean="0"/>
              <a:pPr/>
              <a:t>‹#›</a:t>
            </a:fld>
            <a:endParaRPr lang="en-US" altLang="en-US"/>
          </a:p>
        </p:txBody>
      </p:sp>
    </p:spTree>
    <p:extLst>
      <p:ext uri="{BB962C8B-B14F-4D97-AF65-F5344CB8AC3E}">
        <p14:creationId xmlns:p14="http://schemas.microsoft.com/office/powerpoint/2010/main" val="3114594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5.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6.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3.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5FA41C-3467-4ABE-BA45-6ACD1D42D5FC}" type="slidenum">
              <a:rPr lang="en-US" altLang="en-US" smtClean="0"/>
              <a:pPr/>
              <a:t>‹#›</a:t>
            </a:fld>
            <a:endParaRPr lang="en-US" altLang="en-US"/>
          </a:p>
        </p:txBody>
      </p:sp>
      <p:pic>
        <p:nvPicPr>
          <p:cNvPr id="7" name="Picture 172" descr="in the beginning god_t">
            <a:extLst>
              <a:ext uri="{FF2B5EF4-FFF2-40B4-BE49-F238E27FC236}">
                <a16:creationId xmlns:a16="http://schemas.microsoft.com/office/drawing/2014/main" id="{908DC203-76F9-4C15-B39B-6124E1DE4C8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068485"/>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15459" name="Picture 99" descr="in the beginning god_c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64052E5-6F82-4175-AFF9-CBCA6B9260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156572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rtl="0" eaLnBrk="1" fontAlgn="base" hangingPunct="1">
        <a:spcBef>
          <a:spcPct val="0"/>
        </a:spcBef>
        <a:spcAft>
          <a:spcPct val="0"/>
        </a:spcAft>
        <a:defRPr sz="4400">
          <a:solidFill>
            <a:schemeClr val="bg1"/>
          </a:solidFill>
          <a:latin typeface="Trajan Pro" pitchFamily="18"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Garamond Premr Pro" pitchFamily="18"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Garamond Premr Pro" pitchFamily="18" charset="0"/>
        </a:defRPr>
      </a:lvl2pPr>
      <a:lvl3pPr marL="1143000" indent="-228600" algn="l" rtl="0" eaLnBrk="1" fontAlgn="base" hangingPunct="1">
        <a:spcBef>
          <a:spcPct val="20000"/>
        </a:spcBef>
        <a:spcAft>
          <a:spcPct val="0"/>
        </a:spcAft>
        <a:buChar char="•"/>
        <a:defRPr sz="2400">
          <a:solidFill>
            <a:schemeClr val="bg1"/>
          </a:solidFill>
          <a:latin typeface="Garamond Premr Pro" pitchFamily="18" charset="0"/>
        </a:defRPr>
      </a:lvl3pPr>
      <a:lvl4pPr marL="1600200" indent="-228600" algn="l" rtl="0" eaLnBrk="1" fontAlgn="base" hangingPunct="1">
        <a:spcBef>
          <a:spcPct val="20000"/>
        </a:spcBef>
        <a:spcAft>
          <a:spcPct val="0"/>
        </a:spcAft>
        <a:buChar char="–"/>
        <a:defRPr sz="2000">
          <a:solidFill>
            <a:schemeClr val="bg1"/>
          </a:solidFill>
          <a:latin typeface="Garamond Premr Pro" pitchFamily="18" charset="0"/>
        </a:defRPr>
      </a:lvl4pPr>
      <a:lvl5pPr marL="2057400" indent="-228600" algn="l" rtl="0" eaLnBrk="1" fontAlgn="base" hangingPunct="1">
        <a:spcBef>
          <a:spcPct val="20000"/>
        </a:spcBef>
        <a:spcAft>
          <a:spcPct val="0"/>
        </a:spcAft>
        <a:buChar char="»"/>
        <a:defRPr sz="2000">
          <a:solidFill>
            <a:schemeClr val="bg1"/>
          </a:solidFill>
          <a:latin typeface="Garamond Premr Pro"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74" name="Picture 178" descr="in the beginning god_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1828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3048000"/>
            <a:ext cx="82296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18F70F7-644A-4815-9DC6-5AB502B976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982950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rtl="0" eaLnBrk="1" fontAlgn="base" hangingPunct="1">
        <a:spcBef>
          <a:spcPct val="0"/>
        </a:spcBef>
        <a:spcAft>
          <a:spcPct val="0"/>
        </a:spcAft>
        <a:defRPr sz="4400">
          <a:solidFill>
            <a:schemeClr val="bg1"/>
          </a:solidFill>
          <a:latin typeface="Trajan Pro" pitchFamily="18"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Garamond Premr Pro" pitchFamily="18"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Garamond Premr Pro" pitchFamily="18" charset="0"/>
        </a:defRPr>
      </a:lvl2pPr>
      <a:lvl3pPr marL="1143000" indent="-228600" algn="l" rtl="0" eaLnBrk="1" fontAlgn="base" hangingPunct="1">
        <a:spcBef>
          <a:spcPct val="20000"/>
        </a:spcBef>
        <a:spcAft>
          <a:spcPct val="0"/>
        </a:spcAft>
        <a:buChar char="•"/>
        <a:defRPr sz="2400">
          <a:solidFill>
            <a:schemeClr val="bg1"/>
          </a:solidFill>
          <a:latin typeface="Garamond Premr Pro" pitchFamily="18" charset="0"/>
        </a:defRPr>
      </a:lvl3pPr>
      <a:lvl4pPr marL="1600200" indent="-228600" algn="l" rtl="0" eaLnBrk="1" fontAlgn="base" hangingPunct="1">
        <a:spcBef>
          <a:spcPct val="20000"/>
        </a:spcBef>
        <a:spcAft>
          <a:spcPct val="0"/>
        </a:spcAft>
        <a:buChar char="–"/>
        <a:defRPr sz="2000">
          <a:solidFill>
            <a:schemeClr val="bg1"/>
          </a:solidFill>
          <a:latin typeface="Garamond Premr Pro" pitchFamily="18" charset="0"/>
        </a:defRPr>
      </a:lvl4pPr>
      <a:lvl5pPr marL="2057400" indent="-228600" algn="l" rtl="0" eaLnBrk="1" fontAlgn="base" hangingPunct="1">
        <a:spcBef>
          <a:spcPct val="20000"/>
        </a:spcBef>
        <a:spcAft>
          <a:spcPct val="0"/>
        </a:spcAft>
        <a:buChar char="»"/>
        <a:defRPr sz="2000">
          <a:solidFill>
            <a:schemeClr val="bg1"/>
          </a:solidFill>
          <a:latin typeface="Garamond Premr Pro"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www.sciencedaily.com/releases/2013/12/131208085304.htm" TargetMode="External"/><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oceanservice.noaa.gov/facts/volcanoes.html" TargetMode="External"/><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hyperlink" Target="http://www.foxnews.com/opinion/2018/09/09/young-christians-are-leaving-church-here-s-why.html" TargetMode="Externa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ED9AA364-37B5-4EFA-8B8A-B579CEDBF9F9}"/>
              </a:ext>
            </a:extLst>
          </p:cNvPr>
          <p:cNvSpPr>
            <a:spLocks noGrp="1" noChangeArrowheads="1"/>
          </p:cNvSpPr>
          <p:nvPr>
            <p:ph type="subTitle" idx="1"/>
          </p:nvPr>
        </p:nvSpPr>
        <p:spPr>
          <a:xfrm>
            <a:off x="835139" y="4800600"/>
            <a:ext cx="7239000" cy="1882567"/>
          </a:xfrm>
        </p:spPr>
        <p:txBody>
          <a:bodyPr>
            <a:spAutoFit/>
          </a:bodyPr>
          <a:lstStyle/>
          <a:p>
            <a:pPr eaLnBrk="1" hangingPunct="1">
              <a:defRPr/>
            </a:pPr>
            <a:r>
              <a:rPr lang="en-US" sz="3600" i="1" dirty="0"/>
              <a:t>Psalms 14:1</a:t>
            </a:r>
          </a:p>
          <a:p>
            <a:pPr eaLnBrk="1" hangingPunct="1">
              <a:defRPr/>
            </a:pPr>
            <a:r>
              <a:rPr lang="en-US" sz="3600" i="1" dirty="0"/>
              <a:t> “The fool hath said in his heart, there is no God.”</a:t>
            </a:r>
          </a:p>
        </p:txBody>
      </p:sp>
      <p:sp>
        <p:nvSpPr>
          <p:cNvPr id="6" name="Slide Number Placeholder 5">
            <a:extLst>
              <a:ext uri="{FF2B5EF4-FFF2-40B4-BE49-F238E27FC236}">
                <a16:creationId xmlns:a16="http://schemas.microsoft.com/office/drawing/2014/main" id="{20CE48EB-539D-42C9-9542-B628591BCFD1}"/>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36EAF5-F3F4-432D-9538-318A1E74504E}" type="slidenum">
              <a:rPr lang="en-US" altLang="en-US"/>
              <a:pPr/>
              <a:t>1</a:t>
            </a:fld>
            <a:endParaRPr lang="en-US" altLang="en-US"/>
          </a:p>
        </p:txBody>
      </p:sp>
      <p:sp>
        <p:nvSpPr>
          <p:cNvPr id="4" name="TextBox 3">
            <a:extLst>
              <a:ext uri="{FF2B5EF4-FFF2-40B4-BE49-F238E27FC236}">
                <a16:creationId xmlns:a16="http://schemas.microsoft.com/office/drawing/2014/main" id="{11FE05DC-7F62-4C04-85E2-33A199BE08F1}"/>
              </a:ext>
            </a:extLst>
          </p:cNvPr>
          <p:cNvSpPr txBox="1"/>
          <p:nvPr/>
        </p:nvSpPr>
        <p:spPr>
          <a:xfrm>
            <a:off x="3859364" y="4223259"/>
            <a:ext cx="1416542" cy="584775"/>
          </a:xfrm>
          <a:prstGeom prst="rect">
            <a:avLst/>
          </a:prstGeom>
          <a:noFill/>
        </p:spPr>
        <p:txBody>
          <a:bodyPr wrap="none" rtlCol="0">
            <a:spAutoFit/>
          </a:bodyPr>
          <a:lstStyle/>
          <a:p>
            <a:r>
              <a:rPr lang="en-US" sz="3200" dirty="0"/>
              <a:t>(Part 3)</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87935C5-1F03-4433-B9D7-5714B9DB80EF}"/>
              </a:ext>
            </a:extLst>
          </p:cNvPr>
          <p:cNvSpPr>
            <a:spLocks noGrp="1" noChangeArrowheads="1"/>
          </p:cNvSpPr>
          <p:nvPr>
            <p:ph type="title"/>
          </p:nvPr>
        </p:nvSpPr>
        <p:spPr>
          <a:xfrm>
            <a:off x="457200" y="461418"/>
            <a:ext cx="8229600" cy="769441"/>
          </a:xfrm>
        </p:spPr>
        <p:txBody>
          <a:bodyPr>
            <a:spAutoFit/>
          </a:bodyPr>
          <a:lstStyle/>
          <a:p>
            <a:pPr algn="l" eaLnBrk="1" hangingPunct="1">
              <a:defRPr/>
            </a:pPr>
            <a:r>
              <a:rPr lang="en-US" dirty="0">
                <a:effectLst/>
                <a:latin typeface="+mn-lt"/>
              </a:rPr>
              <a:t>Big Bang Theory Not Science</a:t>
            </a:r>
          </a:p>
        </p:txBody>
      </p:sp>
      <p:sp>
        <p:nvSpPr>
          <p:cNvPr id="40963" name="Rectangle 3">
            <a:extLst>
              <a:ext uri="{FF2B5EF4-FFF2-40B4-BE49-F238E27FC236}">
                <a16:creationId xmlns:a16="http://schemas.microsoft.com/office/drawing/2014/main" id="{63EC96A6-DD53-4BDF-9676-F85F06403044}"/>
              </a:ext>
            </a:extLst>
          </p:cNvPr>
          <p:cNvSpPr>
            <a:spLocks noGrp="1" noChangeArrowheads="1"/>
          </p:cNvSpPr>
          <p:nvPr>
            <p:ph idx="1"/>
          </p:nvPr>
        </p:nvSpPr>
        <p:spPr>
          <a:xfrm>
            <a:off x="210494" y="1295400"/>
            <a:ext cx="8763000" cy="4893647"/>
          </a:xfrm>
        </p:spPr>
        <p:txBody>
          <a:bodyPr>
            <a:spAutoFit/>
          </a:bodyPr>
          <a:lstStyle/>
          <a:p>
            <a:pPr marL="609600" indent="-609600" eaLnBrk="1" hangingPunct="1">
              <a:defRPr/>
            </a:pPr>
            <a:r>
              <a:rPr lang="en-US" sz="3600" dirty="0">
                <a:effectLst/>
              </a:rPr>
              <a:t>Violates Law of Biogenesis.</a:t>
            </a:r>
          </a:p>
          <a:p>
            <a:pPr marL="990600" lvl="1" indent="-533400" eaLnBrk="1" hangingPunct="1">
              <a:defRPr/>
            </a:pPr>
            <a:r>
              <a:rPr lang="en-US" sz="3200" dirty="0">
                <a:effectLst/>
              </a:rPr>
              <a:t>Life comes from Life.</a:t>
            </a:r>
          </a:p>
          <a:p>
            <a:pPr marL="609600" indent="-609600" eaLnBrk="1" hangingPunct="1">
              <a:defRPr/>
            </a:pPr>
            <a:r>
              <a:rPr lang="en-US" sz="3600" dirty="0">
                <a:effectLst/>
              </a:rPr>
              <a:t>Violates 2</a:t>
            </a:r>
            <a:r>
              <a:rPr lang="en-US" sz="3600" baseline="30000" dirty="0">
                <a:effectLst/>
              </a:rPr>
              <a:t>nd</a:t>
            </a:r>
            <a:r>
              <a:rPr lang="en-US" sz="3600" dirty="0">
                <a:effectLst/>
              </a:rPr>
              <a:t> Law of Thermodynamics.</a:t>
            </a:r>
          </a:p>
          <a:p>
            <a:pPr marL="990600" lvl="1" indent="-533400" eaLnBrk="1" hangingPunct="1">
              <a:defRPr/>
            </a:pPr>
            <a:r>
              <a:rPr lang="en-US" sz="3200" dirty="0">
                <a:effectLst/>
              </a:rPr>
              <a:t>In the long run, complex, ordered arrangements actually tend to become simpler and more </a:t>
            </a:r>
            <a:r>
              <a:rPr lang="en-US" sz="3200" i="1" dirty="0">
                <a:effectLst/>
              </a:rPr>
              <a:t>disorderly</a:t>
            </a:r>
            <a:r>
              <a:rPr lang="en-US" sz="3200" dirty="0">
                <a:effectLst/>
              </a:rPr>
              <a:t> with time.</a:t>
            </a:r>
            <a:endParaRPr lang="en-US" sz="3200" dirty="0">
              <a:effectLst>
                <a:outerShdw blurRad="38100" dist="38100" dir="2700000" algn="tl">
                  <a:srgbClr val="003B76"/>
                </a:outerShdw>
              </a:effectLst>
            </a:endParaRPr>
          </a:p>
          <a:p>
            <a:pPr marL="609600" indent="-609600" eaLnBrk="1" hangingPunct="1">
              <a:buFont typeface="Wingdings" panose="05000000000000000000" pitchFamily="2" charset="2"/>
              <a:buNone/>
              <a:defRPr/>
            </a:pPr>
            <a:endParaRPr lang="en-US" sz="1800" b="1" dirty="0">
              <a:effectLst/>
            </a:endParaRPr>
          </a:p>
          <a:p>
            <a:pPr marL="990600" lvl="1" indent="-533400" eaLnBrk="1" hangingPunct="1">
              <a:defRPr/>
            </a:pPr>
            <a:r>
              <a:rPr lang="en-US" sz="3200" dirty="0">
                <a:effectLst/>
              </a:rPr>
              <a:t>Evolution – requires the opposite increasing order and complexity.</a:t>
            </a:r>
            <a:endParaRPr lang="en-US" sz="3200" dirty="0">
              <a:effectLst>
                <a:outerShdw blurRad="38100" dist="38100" dir="2700000" algn="tl">
                  <a:srgbClr val="003B76"/>
                </a:outerShdw>
              </a:effectLst>
            </a:endParaRPr>
          </a:p>
        </p:txBody>
      </p:sp>
      <p:sp>
        <p:nvSpPr>
          <p:cNvPr id="7" name="Slide Number Placeholder 6">
            <a:extLst>
              <a:ext uri="{FF2B5EF4-FFF2-40B4-BE49-F238E27FC236}">
                <a16:creationId xmlns:a16="http://schemas.microsoft.com/office/drawing/2014/main" id="{7D3A8C56-5A44-4588-BAEB-C37B515DC615}"/>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765C5B0-6303-41BB-961A-A18202B66051}" type="slidenum">
              <a:rPr lang="en-US" altLang="en-US"/>
              <a:pPr/>
              <a:t>10</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F8A920F-30CF-4C06-A982-D1DE790688C0}"/>
              </a:ext>
            </a:extLst>
          </p:cNvPr>
          <p:cNvSpPr>
            <a:spLocks noGrp="1" noChangeArrowheads="1"/>
          </p:cNvSpPr>
          <p:nvPr>
            <p:ph type="ctrTitle"/>
          </p:nvPr>
        </p:nvSpPr>
        <p:spPr>
          <a:xfrm>
            <a:off x="685800" y="524599"/>
            <a:ext cx="7772400" cy="1754326"/>
          </a:xfrm>
        </p:spPr>
        <p:txBody>
          <a:bodyPr>
            <a:spAutoFit/>
          </a:bodyPr>
          <a:lstStyle/>
          <a:p>
            <a:pPr eaLnBrk="1" hangingPunct="1">
              <a:defRPr/>
            </a:pPr>
            <a:r>
              <a:rPr lang="en-US" sz="5400" dirty="0"/>
              <a:t>Harmony Of Science And The Bible</a:t>
            </a:r>
          </a:p>
        </p:txBody>
      </p:sp>
      <p:sp>
        <p:nvSpPr>
          <p:cNvPr id="13315" name="Rectangle 3">
            <a:extLst>
              <a:ext uri="{FF2B5EF4-FFF2-40B4-BE49-F238E27FC236}">
                <a16:creationId xmlns:a16="http://schemas.microsoft.com/office/drawing/2014/main" id="{0BA9398F-2948-452C-B2DF-600F0DF0E20C}"/>
              </a:ext>
            </a:extLst>
          </p:cNvPr>
          <p:cNvSpPr>
            <a:spLocks noGrp="1" noChangeArrowheads="1"/>
          </p:cNvSpPr>
          <p:nvPr>
            <p:ph type="subTitle" idx="1"/>
          </p:nvPr>
        </p:nvSpPr>
        <p:spPr>
          <a:xfrm>
            <a:off x="381000" y="2590800"/>
            <a:ext cx="8458200" cy="3649012"/>
          </a:xfrm>
          <a:noFill/>
        </p:spPr>
        <p:txBody>
          <a:bodyPr>
            <a:spAutoFit/>
          </a:bodyPr>
          <a:lstStyle/>
          <a:p>
            <a:pPr algn="l" eaLnBrk="1" hangingPunct="1">
              <a:lnSpc>
                <a:spcPct val="80000"/>
              </a:lnSpc>
              <a:defRPr/>
            </a:pPr>
            <a:r>
              <a:rPr lang="en-US" sz="3600" i="1" dirty="0"/>
              <a:t>Psalms 19:1-4, “The heavens declare the glory of God; and the firmament showeth his handiwork. Day unto day uttereth speech, and night unto night showeth knowledge. There is no speech nor language; their voice is not heard. Their line is gone out through all the earth, and their words to the end of the world.”</a:t>
            </a:r>
          </a:p>
        </p:txBody>
      </p:sp>
      <p:sp>
        <p:nvSpPr>
          <p:cNvPr id="6" name="Slide Number Placeholder 5">
            <a:extLst>
              <a:ext uri="{FF2B5EF4-FFF2-40B4-BE49-F238E27FC236}">
                <a16:creationId xmlns:a16="http://schemas.microsoft.com/office/drawing/2014/main" id="{604DAF17-69B0-41D7-97E7-B00EB31C42C8}"/>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FAE4ABB-2AF8-47BC-9161-7948BD266910}" type="slidenum">
              <a:rPr lang="en-US" altLang="en-US"/>
              <a:pPr/>
              <a:t>11</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09EDD50F-F37F-4553-8C9A-1372BD757013}"/>
              </a:ext>
            </a:extLst>
          </p:cNvPr>
          <p:cNvSpPr>
            <a:spLocks noGrp="1" noChangeArrowheads="1"/>
          </p:cNvSpPr>
          <p:nvPr>
            <p:ph idx="1"/>
          </p:nvPr>
        </p:nvSpPr>
        <p:spPr>
          <a:xfrm>
            <a:off x="228600" y="381000"/>
            <a:ext cx="8610600" cy="5681555"/>
          </a:xfrm>
        </p:spPr>
        <p:txBody>
          <a:bodyPr>
            <a:spAutoFit/>
          </a:bodyPr>
          <a:lstStyle/>
          <a:p>
            <a:pPr eaLnBrk="1" hangingPunct="1">
              <a:buFont typeface="Wingdings" panose="05000000000000000000" pitchFamily="2" charset="2"/>
              <a:buNone/>
              <a:defRPr/>
            </a:pPr>
            <a:r>
              <a:rPr lang="en-US" dirty="0"/>
              <a:t>A Round Earth - Proverbs 8:27 (~1000 BC); Isaiah 40:22 (740-690 BC).</a:t>
            </a:r>
          </a:p>
          <a:p>
            <a:pPr eaLnBrk="1" hangingPunct="1">
              <a:defRPr/>
            </a:pPr>
            <a:r>
              <a:rPr lang="en-US" dirty="0"/>
              <a:t>384-322 BC: Aristotle </a:t>
            </a:r>
            <a:r>
              <a:rPr lang="en-US" sz="2400" dirty="0"/>
              <a:t>(ancient Greek philosopher and scientist, one of the greatest intellectual figures of Western history </a:t>
            </a:r>
            <a:r>
              <a:rPr lang="en-US" sz="2400" i="1" dirty="0"/>
              <a:t>britannica.com</a:t>
            </a:r>
            <a:r>
              <a:rPr lang="en-US" sz="2400" dirty="0"/>
              <a:t>)</a:t>
            </a:r>
            <a:r>
              <a:rPr lang="en-US" dirty="0"/>
              <a:t> … argued for a spherical earth, but few were convinced.</a:t>
            </a:r>
          </a:p>
          <a:p>
            <a:pPr eaLnBrk="1" hangingPunct="1">
              <a:buFont typeface="Wingdings" panose="05000000000000000000" pitchFamily="2" charset="2"/>
              <a:buNone/>
              <a:defRPr/>
            </a:pPr>
            <a:endParaRPr lang="en-US" dirty="0"/>
          </a:p>
          <a:p>
            <a:pPr eaLnBrk="1" hangingPunct="1">
              <a:defRPr/>
            </a:pPr>
            <a:r>
              <a:rPr lang="en-US" dirty="0"/>
              <a:t>1520 AD: Introduction of the compass and voyages of Columbus and Magellan finally brought general acceptance that the earth is round.</a:t>
            </a:r>
          </a:p>
        </p:txBody>
      </p:sp>
      <p:sp>
        <p:nvSpPr>
          <p:cNvPr id="5" name="Slide Number Placeholder 4">
            <a:extLst>
              <a:ext uri="{FF2B5EF4-FFF2-40B4-BE49-F238E27FC236}">
                <a16:creationId xmlns:a16="http://schemas.microsoft.com/office/drawing/2014/main" id="{B4819799-BEC7-4B98-A276-E006999E0E40}"/>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99D276A-D70D-4FA6-8ABA-B3E57D983BC5}" type="slidenum">
              <a:rPr lang="en-US" altLang="en-US"/>
              <a:pPr/>
              <a:t>12</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https://qph.fs.quoracdn.net/main-qimg-6bbb7af0c57b047486f451a1b2678afd">
            <a:extLst>
              <a:ext uri="{FF2B5EF4-FFF2-40B4-BE49-F238E27FC236}">
                <a16:creationId xmlns:a16="http://schemas.microsoft.com/office/drawing/2014/main" id="{98F14930-960F-4320-A063-FDFFB767A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431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id="{100D8E31-A240-441B-AD57-7E9111CD67DD}"/>
              </a:ext>
            </a:extLst>
          </p:cNvPr>
          <p:cNvSpPr>
            <a:spLocks noGrp="1" noChangeArrowheads="1"/>
          </p:cNvSpPr>
          <p:nvPr>
            <p:ph idx="1"/>
          </p:nvPr>
        </p:nvSpPr>
        <p:spPr>
          <a:xfrm>
            <a:off x="304800" y="457200"/>
            <a:ext cx="8458200" cy="5946243"/>
          </a:xfrm>
        </p:spPr>
        <p:txBody>
          <a:bodyPr>
            <a:spAutoFit/>
          </a:bodyPr>
          <a:lstStyle/>
          <a:p>
            <a:pPr algn="r">
              <a:lnSpc>
                <a:spcPct val="90000"/>
              </a:lnSpc>
              <a:buNone/>
              <a:defRPr/>
            </a:pPr>
            <a:r>
              <a:rPr lang="en-US" sz="2800" dirty="0"/>
              <a:t>			Suspension Of Earth In Space – </a:t>
            </a:r>
          </a:p>
          <a:p>
            <a:pPr algn="r">
              <a:lnSpc>
                <a:spcPct val="90000"/>
              </a:lnSpc>
              <a:buNone/>
              <a:defRPr/>
            </a:pPr>
            <a:r>
              <a:rPr lang="en-US" sz="2800" dirty="0"/>
              <a:t>Job 26:7 (2000-1600 BC). </a:t>
            </a:r>
            <a:br>
              <a:rPr lang="en-US" sz="2800" dirty="0"/>
            </a:br>
            <a:r>
              <a:rPr lang="en-US" sz="2800" dirty="0"/>
              <a:t>(Clear, in unscientific terms.)</a:t>
            </a:r>
            <a:br>
              <a:rPr lang="en-US" sz="2800" dirty="0"/>
            </a:br>
            <a:r>
              <a:rPr lang="en-US" sz="2800" dirty="0"/>
              <a:t>		</a:t>
            </a:r>
            <a:r>
              <a:rPr lang="en-US" sz="2800" dirty="0">
                <a:effectLst>
                  <a:outerShdw blurRad="38100" dist="38100" dir="2700000" algn="tl">
                    <a:srgbClr val="000000">
                      <a:alpha val="43137"/>
                    </a:srgbClr>
                  </a:outerShdw>
                </a:effectLst>
              </a:rPr>
              <a:t>When men thought earth flat and supported.</a:t>
            </a:r>
            <a:endParaRPr lang="en-US" dirty="0">
              <a:effectLst>
                <a:outerShdw blurRad="38100" dist="38100" dir="2700000" algn="tl">
                  <a:srgbClr val="000000">
                    <a:alpha val="43137"/>
                  </a:srgbClr>
                </a:outerShdw>
              </a:effectLst>
            </a:endParaRPr>
          </a:p>
          <a:p>
            <a:pPr eaLnBrk="1" hangingPunct="1">
              <a:lnSpc>
                <a:spcPct val="90000"/>
              </a:lnSpc>
              <a:buFont typeface="Wingdings" panose="05000000000000000000" pitchFamily="2" charset="2"/>
              <a:buNone/>
              <a:defRPr/>
            </a:pPr>
            <a:endParaRPr lang="en-US" dirty="0"/>
          </a:p>
          <a:p>
            <a:pPr eaLnBrk="1" hangingPunct="1">
              <a:lnSpc>
                <a:spcPct val="90000"/>
              </a:lnSpc>
              <a:defRPr/>
            </a:pPr>
            <a:endParaRPr lang="en-US" sz="2400" dirty="0"/>
          </a:p>
          <a:p>
            <a:pPr eaLnBrk="1" hangingPunct="1">
              <a:lnSpc>
                <a:spcPct val="90000"/>
              </a:lnSpc>
              <a:defRPr/>
            </a:pPr>
            <a:r>
              <a:rPr lang="en-US" sz="2400" dirty="0"/>
              <a:t>1608 AD: Invention of the telescope by a Dutch optician, Hans </a:t>
            </a:r>
            <a:r>
              <a:rPr lang="en-US" sz="2400" dirty="0" err="1"/>
              <a:t>Lippershey</a:t>
            </a:r>
            <a:r>
              <a:rPr lang="en-US" sz="2400" dirty="0"/>
              <a:t>.</a:t>
            </a:r>
          </a:p>
          <a:p>
            <a:pPr eaLnBrk="1" hangingPunct="1">
              <a:lnSpc>
                <a:spcPct val="90000"/>
              </a:lnSpc>
              <a:defRPr/>
            </a:pPr>
            <a:r>
              <a:rPr lang="en-US" sz="2400" dirty="0"/>
              <a:t>1687 AD: Sir Isaac Newton and his “Law of Universal Gravitation” (</a:t>
            </a:r>
            <a:r>
              <a:rPr lang="en-US" sz="2400" i="1" dirty="0"/>
              <a:t>Principia</a:t>
            </a:r>
            <a:r>
              <a:rPr lang="en-US" sz="2400" dirty="0"/>
              <a:t>). The earth is suspended in its orbit by the attraction of the sun.</a:t>
            </a:r>
          </a:p>
          <a:p>
            <a:pPr eaLnBrk="1" hangingPunct="1">
              <a:lnSpc>
                <a:spcPct val="90000"/>
              </a:lnSpc>
              <a:defRPr/>
            </a:pPr>
            <a:r>
              <a:rPr lang="en-US" sz="2400" dirty="0"/>
              <a:t>Earth weighs six billion trillion (6 x 1021) tons. To replace the gravitational pull of the sun it would take the strength of a steel cable 8,000 miles in diameter!</a:t>
            </a:r>
          </a:p>
        </p:txBody>
      </p:sp>
      <p:sp>
        <p:nvSpPr>
          <p:cNvPr id="6" name="Slide Number Placeholder 5">
            <a:extLst>
              <a:ext uri="{FF2B5EF4-FFF2-40B4-BE49-F238E27FC236}">
                <a16:creationId xmlns:a16="http://schemas.microsoft.com/office/drawing/2014/main" id="{BBB3047C-AB0A-48A8-A685-A5D2BE8579F9}"/>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F10006-D6DA-4B40-B6C2-AF96450FED1C}" type="slidenum">
              <a:rPr lang="en-US" altLang="en-US"/>
              <a:pPr/>
              <a:t>13</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4A88C420-2AD8-43E0-9861-4F9E2F9A2DE0}"/>
              </a:ext>
            </a:extLst>
          </p:cNvPr>
          <p:cNvSpPr>
            <a:spLocks noGrp="1" noChangeArrowheads="1"/>
          </p:cNvSpPr>
          <p:nvPr>
            <p:ph idx="1"/>
          </p:nvPr>
        </p:nvSpPr>
        <p:spPr>
          <a:xfrm>
            <a:off x="76200" y="533400"/>
            <a:ext cx="8991600" cy="5878532"/>
          </a:xfrm>
        </p:spPr>
        <p:txBody>
          <a:bodyPr wrap="square">
            <a:spAutoFit/>
          </a:bodyPr>
          <a:lstStyle/>
          <a:p>
            <a:pPr eaLnBrk="1" hangingPunct="1">
              <a:spcBef>
                <a:spcPts val="0"/>
              </a:spcBef>
              <a:buFont typeface="Wingdings" panose="05000000000000000000" pitchFamily="2" charset="2"/>
              <a:buNone/>
              <a:defRPr/>
            </a:pPr>
            <a:r>
              <a:rPr lang="en-US" sz="2800" dirty="0"/>
              <a:t>Number Of Stars - Genesis 15:5 (~1400 BC); Jeremiah 33:22 (~600 BC). (cf. Isaiah 40:26; Psalms 147:4; Romans 1:20)</a:t>
            </a:r>
            <a:br>
              <a:rPr lang="en-US" sz="2800" dirty="0"/>
            </a:br>
            <a:endParaRPr lang="en-US" sz="2800" dirty="0"/>
          </a:p>
          <a:p>
            <a:pPr eaLnBrk="1" hangingPunct="1">
              <a:spcBef>
                <a:spcPts val="0"/>
              </a:spcBef>
              <a:defRPr/>
            </a:pPr>
            <a:r>
              <a:rPr lang="en-US" sz="2400" dirty="0"/>
              <a:t>150 BC: Hipparchus taught there were less than 3,000 stars. (A Greek astronomer and mathematician who discovered the precession of the equinoxes, calculated the length of the year to within 6 1/2 minutes, compiled the first known star catalog, and made an early formulation of trigonometry.)</a:t>
            </a:r>
          </a:p>
          <a:p>
            <a:pPr eaLnBrk="1" hangingPunct="1">
              <a:spcBef>
                <a:spcPts val="0"/>
              </a:spcBef>
              <a:defRPr/>
            </a:pPr>
            <a:r>
              <a:rPr lang="en-US" sz="2400" dirty="0"/>
              <a:t>150 AD: Ptolemy counted 1,056 and claimed the actual number was not over 3,000.</a:t>
            </a:r>
          </a:p>
          <a:p>
            <a:pPr eaLnBrk="1" hangingPunct="1">
              <a:spcBef>
                <a:spcPts val="0"/>
              </a:spcBef>
              <a:defRPr/>
            </a:pPr>
            <a:r>
              <a:rPr lang="en-US" sz="2400" dirty="0"/>
              <a:t> 1608 AD: Galileo used a telescope and announced the number of stars “innumerable.”</a:t>
            </a:r>
          </a:p>
          <a:p>
            <a:pPr eaLnBrk="1" hangingPunct="1">
              <a:spcBef>
                <a:spcPts val="0"/>
              </a:spcBef>
              <a:defRPr/>
            </a:pPr>
            <a:r>
              <a:rPr lang="en-US" sz="2400" dirty="0"/>
              <a:t>Today, Astronomers estimate there are about 100 thousand million stars in the Milky Way alone. Outside that, there are millions upon millions of other galaxies also</a:t>
            </a:r>
            <a:r>
              <a:rPr lang="en-US" sz="2800" dirty="0"/>
              <a:t>.</a:t>
            </a:r>
            <a:endParaRPr lang="en-US" sz="2400" dirty="0"/>
          </a:p>
        </p:txBody>
      </p:sp>
      <p:sp>
        <p:nvSpPr>
          <p:cNvPr id="6" name="Slide Number Placeholder 5">
            <a:extLst>
              <a:ext uri="{FF2B5EF4-FFF2-40B4-BE49-F238E27FC236}">
                <a16:creationId xmlns:a16="http://schemas.microsoft.com/office/drawing/2014/main" id="{FC0B4887-7A2F-4899-A6F2-9C03CC3B9071}"/>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CE88033-CBEA-4595-BA69-46138288CB8A}" type="slidenum">
              <a:rPr lang="en-US" altLang="en-US"/>
              <a:pPr/>
              <a:t>14</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p:cTn id="7"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p:cTn id="13"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63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p:cTn id="19" dur="5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638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 calcmode="lin" valueType="num">
                                      <p:cBhvr>
                                        <p:cTn id="25"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638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9" descr="Related image">
            <a:extLst>
              <a:ext uri="{FF2B5EF4-FFF2-40B4-BE49-F238E27FC236}">
                <a16:creationId xmlns:a16="http://schemas.microsoft.com/office/drawing/2014/main" id="{81C55B09-AA40-4D6E-AF50-5BF42E9E6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AutoShape 7" descr="Image result for paths in the sea">
            <a:extLst>
              <a:ext uri="{FF2B5EF4-FFF2-40B4-BE49-F238E27FC236}">
                <a16:creationId xmlns:a16="http://schemas.microsoft.com/office/drawing/2014/main" id="{A2FA91C2-532D-44D5-9D19-9289744085C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12" name="AutoShape 9" descr="Image result for paths in the sea">
            <a:extLst>
              <a:ext uri="{FF2B5EF4-FFF2-40B4-BE49-F238E27FC236}">
                <a16:creationId xmlns:a16="http://schemas.microsoft.com/office/drawing/2014/main" id="{EBC18458-B06D-4DDA-B982-C872D85A244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13" name="AutoShape 11" descr="Image result for paths in the sea">
            <a:extLst>
              <a:ext uri="{FF2B5EF4-FFF2-40B4-BE49-F238E27FC236}">
                <a16:creationId xmlns:a16="http://schemas.microsoft.com/office/drawing/2014/main" id="{245B14C7-DCD8-4925-9416-D6E210471B9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14" name="AutoShape 13" descr="Image result for paths in the sea">
            <a:extLst>
              <a:ext uri="{FF2B5EF4-FFF2-40B4-BE49-F238E27FC236}">
                <a16:creationId xmlns:a16="http://schemas.microsoft.com/office/drawing/2014/main" id="{927EE23A-E6B0-48DF-BF55-034A5185E19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 name="Rectangle 3">
            <a:extLst>
              <a:ext uri="{FF2B5EF4-FFF2-40B4-BE49-F238E27FC236}">
                <a16:creationId xmlns:a16="http://schemas.microsoft.com/office/drawing/2014/main" id="{A9459582-C1D5-4010-9626-552DB94320E8}"/>
              </a:ext>
            </a:extLst>
          </p:cNvPr>
          <p:cNvSpPr>
            <a:spLocks noGrp="1" noChangeArrowheads="1"/>
          </p:cNvSpPr>
          <p:nvPr>
            <p:ph idx="1"/>
          </p:nvPr>
        </p:nvSpPr>
        <p:spPr>
          <a:xfrm>
            <a:off x="304800" y="304800"/>
            <a:ext cx="8382000" cy="3736407"/>
          </a:xfrm>
        </p:spPr>
        <p:txBody>
          <a:bodyPr>
            <a:spAutoFit/>
          </a:bodyPr>
          <a:lstStyle/>
          <a:p>
            <a:pPr eaLnBrk="1" hangingPunct="1">
              <a:buFont typeface="Wingdings" panose="05000000000000000000" pitchFamily="2" charset="2"/>
              <a:buNone/>
              <a:defRPr/>
            </a:pPr>
            <a:r>
              <a:rPr lang="en-US" b="1" dirty="0">
                <a:solidFill>
                  <a:schemeClr val="tx1"/>
                </a:solidFill>
                <a:effectLst/>
              </a:rPr>
              <a:t>Paths Of The Seas - Psalms 8:8 </a:t>
            </a:r>
            <a:br>
              <a:rPr lang="en-US" b="1" dirty="0">
                <a:solidFill>
                  <a:schemeClr val="tx1"/>
                </a:solidFill>
                <a:effectLst/>
              </a:rPr>
            </a:br>
            <a:r>
              <a:rPr lang="en-US" b="1" dirty="0">
                <a:solidFill>
                  <a:schemeClr val="tx1"/>
                </a:solidFill>
                <a:effectLst/>
              </a:rPr>
              <a:t>(~1000 BC).</a:t>
            </a:r>
          </a:p>
          <a:p>
            <a:pPr eaLnBrk="1" hangingPunct="1">
              <a:defRPr/>
            </a:pPr>
            <a:endParaRPr lang="en-US" dirty="0">
              <a:solidFill>
                <a:schemeClr val="bg1">
                  <a:lumMod val="75000"/>
                </a:schemeClr>
              </a:solidFill>
              <a:effectLst/>
            </a:endParaRPr>
          </a:p>
          <a:p>
            <a:pPr eaLnBrk="1" hangingPunct="1">
              <a:defRPr/>
            </a:pPr>
            <a:r>
              <a:rPr lang="en-US" b="1" dirty="0">
                <a:solidFill>
                  <a:schemeClr val="tx1"/>
                </a:solidFill>
                <a:effectLst/>
              </a:rPr>
              <a:t>1855 AD: Matthew Fontaine Maury, upon hearing Psalms 8:8 read to him by his son, set out to discover and chart the oceans’ sea lanes and currents. </a:t>
            </a:r>
            <a:r>
              <a:rPr lang="en-US" sz="2400" b="1" dirty="0">
                <a:solidFill>
                  <a:schemeClr val="tx1"/>
                </a:solidFill>
                <a:effectLst/>
              </a:rPr>
              <a:t>(Statue of Maury in Richland, VA).</a:t>
            </a:r>
          </a:p>
        </p:txBody>
      </p:sp>
      <p:sp>
        <p:nvSpPr>
          <p:cNvPr id="13" name="Slide Number Placeholder 12">
            <a:extLst>
              <a:ext uri="{FF2B5EF4-FFF2-40B4-BE49-F238E27FC236}">
                <a16:creationId xmlns:a16="http://schemas.microsoft.com/office/drawing/2014/main" id="{74162734-67D5-4A0E-92C1-BD0890EB71E8}"/>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5CA7E21-CEAE-4062-95F6-9DB55556C1FD}" type="slidenum">
              <a:rPr lang="en-US" altLang="en-US"/>
              <a:pPr/>
              <a:t>15</a:t>
            </a:fld>
            <a:endParaRPr lang="en-US" altLang="en-US"/>
          </a:p>
        </p:txBody>
      </p:sp>
      <p:sp>
        <p:nvSpPr>
          <p:cNvPr id="17416" name="AutoShape 15" descr="Image result for paths in the sea">
            <a:extLst>
              <a:ext uri="{FF2B5EF4-FFF2-40B4-BE49-F238E27FC236}">
                <a16:creationId xmlns:a16="http://schemas.microsoft.com/office/drawing/2014/main" id="{2B5543B4-80F5-4EDA-8AE9-1852D637CEA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17" name="AutoShape 17" descr="Image result for paths in the sea">
            <a:extLst>
              <a:ext uri="{FF2B5EF4-FFF2-40B4-BE49-F238E27FC236}">
                <a16:creationId xmlns:a16="http://schemas.microsoft.com/office/drawing/2014/main" id="{18DB00EB-7B81-4884-A929-675C52E8058D}"/>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Image result for images of channels in the sea">
            <a:extLst>
              <a:ext uri="{FF2B5EF4-FFF2-40B4-BE49-F238E27FC236}">
                <a16:creationId xmlns:a16="http://schemas.microsoft.com/office/drawing/2014/main" id="{1D303A6A-AEE4-4DBF-A15D-B980D1CFB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FB814A55-ECA5-432E-85BA-80EA23DBBD03}"/>
              </a:ext>
            </a:extLst>
          </p:cNvPr>
          <p:cNvSpPr>
            <a:spLocks noGrp="1" noChangeArrowheads="1"/>
          </p:cNvSpPr>
          <p:nvPr>
            <p:ph idx="1"/>
          </p:nvPr>
        </p:nvSpPr>
        <p:spPr>
          <a:xfrm>
            <a:off x="304800" y="533400"/>
            <a:ext cx="8534400" cy="4228850"/>
          </a:xfrm>
          <a:noFill/>
        </p:spPr>
        <p:txBody>
          <a:bodyPr>
            <a:spAutoFit/>
          </a:bodyPr>
          <a:lstStyle/>
          <a:p>
            <a:pPr eaLnBrk="1" hangingPunct="1">
              <a:buFont typeface="Wingdings" panose="05000000000000000000" pitchFamily="2" charset="2"/>
              <a:buNone/>
              <a:defRPr/>
            </a:pPr>
            <a:r>
              <a:rPr lang="en-US" sz="2800" dirty="0"/>
              <a:t>Channels In The Sea - 2 Samuel 22:16 (~1000 BC).</a:t>
            </a:r>
          </a:p>
          <a:p>
            <a:pPr eaLnBrk="1" hangingPunct="1">
              <a:defRPr/>
            </a:pPr>
            <a:r>
              <a:rPr lang="en-US" sz="2800" dirty="0"/>
              <a:t> 1504 AD: Juan de la Costa made the first ocean soundings, but did nothing to change the universal view that the ocean floors were flat, sandy beds like our deserts.</a:t>
            </a:r>
          </a:p>
          <a:p>
            <a:pPr eaLnBrk="1" hangingPunct="1">
              <a:defRPr/>
            </a:pPr>
            <a:r>
              <a:rPr lang="en-US" sz="2800" dirty="0"/>
              <a:t> 1840 AD: James Clark Rose made oceanic soundings to a depth of nearly 2,000 fathoms (12,000 ft.).</a:t>
            </a:r>
          </a:p>
          <a:p>
            <a:pPr eaLnBrk="1" hangingPunct="1">
              <a:defRPr/>
            </a:pPr>
            <a:r>
              <a:rPr lang="en-US" sz="2800" dirty="0"/>
              <a:t> 1971 AD: First complete map of the ocean floor showing the </a:t>
            </a:r>
            <a:r>
              <a:rPr lang="en-US" sz="2800" i="1" dirty="0"/>
              <a:t>“</a:t>
            </a:r>
            <a:r>
              <a:rPr lang="en-US" sz="2800" b="1" i="1" dirty="0"/>
              <a:t>recesses of the deep</a:t>
            </a:r>
            <a:r>
              <a:rPr lang="en-US" sz="2800" i="1" dirty="0"/>
              <a:t>.”</a:t>
            </a:r>
          </a:p>
        </p:txBody>
      </p:sp>
      <p:sp>
        <p:nvSpPr>
          <p:cNvPr id="6" name="Slide Number Placeholder 5">
            <a:extLst>
              <a:ext uri="{FF2B5EF4-FFF2-40B4-BE49-F238E27FC236}">
                <a16:creationId xmlns:a16="http://schemas.microsoft.com/office/drawing/2014/main" id="{08E21870-89A4-4117-9399-993A7B3B5D19}"/>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7C84D27-7A01-4148-BBEC-B4C009C8F969}" type="slidenum">
              <a:rPr lang="en-US" altLang="en-US"/>
              <a:pPr/>
              <a:t>16</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p:cTn id="7"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p:cTn id="13"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84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p:cTn id="19"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843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Image result for freshwater springs in the sea">
            <a:extLst>
              <a:ext uri="{FF2B5EF4-FFF2-40B4-BE49-F238E27FC236}">
                <a16:creationId xmlns:a16="http://schemas.microsoft.com/office/drawing/2014/main" id="{1B00AE8B-70F3-4988-9171-CAD7D9A9B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D431AA15-E57E-46F2-93F3-82104CCD7EA0}"/>
              </a:ext>
            </a:extLst>
          </p:cNvPr>
          <p:cNvSpPr>
            <a:spLocks noGrp="1" noChangeArrowheads="1"/>
          </p:cNvSpPr>
          <p:nvPr>
            <p:ph idx="1"/>
          </p:nvPr>
        </p:nvSpPr>
        <p:spPr>
          <a:xfrm>
            <a:off x="152400" y="457200"/>
            <a:ext cx="8839200" cy="4850559"/>
          </a:xfrm>
        </p:spPr>
        <p:txBody>
          <a:bodyPr>
            <a:spAutoFit/>
          </a:bodyPr>
          <a:lstStyle/>
          <a:p>
            <a:pPr eaLnBrk="1" hangingPunct="1">
              <a:buFont typeface="Wingdings" panose="05000000000000000000" pitchFamily="2" charset="2"/>
              <a:buNone/>
              <a:defRPr/>
            </a:pPr>
            <a:r>
              <a:rPr lang="en-US" dirty="0"/>
              <a:t>Springs Of The Sea – Job 38:16 (~2000-1600 BC); Genesis 7:11; 8:2 (~1400 BC.)</a:t>
            </a:r>
          </a:p>
          <a:p>
            <a:pPr eaLnBrk="1" hangingPunct="1">
              <a:defRPr/>
            </a:pPr>
            <a:r>
              <a:rPr lang="en-US" dirty="0"/>
              <a:t>1930 AD: Fresh water springs on the ocean floor. </a:t>
            </a:r>
          </a:p>
          <a:p>
            <a:pPr eaLnBrk="1" hangingPunct="1">
              <a:defRPr/>
            </a:pPr>
            <a:r>
              <a:rPr lang="en-US" sz="2400" dirty="0"/>
              <a:t>Scientists have discovered huge reserves of freshwater beneath the oceans kilometers out to sea, providing new opportunities to stave off a looming global water crisis … “The volume of this water resource is a hundred times greater than the amount we've extracted from the Earth’s sub-surface in the past century since 1900,” </a:t>
            </a:r>
            <a:r>
              <a:rPr lang="en-US" sz="1800" dirty="0"/>
              <a:t>Dr Vincent Post of the National Centre for Groundwater Research and Training (NCGRT) and the School of the Environment at Flinders University. </a:t>
            </a:r>
            <a:r>
              <a:rPr lang="en-US" sz="2000" dirty="0">
                <a:hlinkClick r:id="rId3">
                  <a:extLst>
                    <a:ext uri="{A12FA001-AC4F-418D-AE19-62706E023703}">
                      <ahyp:hlinkClr xmlns:ahyp="http://schemas.microsoft.com/office/drawing/2018/hyperlinkcolor" val="tx"/>
                    </a:ext>
                  </a:extLst>
                </a:hlinkClick>
              </a:rPr>
              <a:t>https://www.sciencedaily.com/releases/2013/12/131208085304.htm</a:t>
            </a:r>
            <a:r>
              <a:rPr lang="en-US" sz="2000" dirty="0"/>
              <a:t> December 8, 2013</a:t>
            </a:r>
            <a:endParaRPr lang="en-US" dirty="0"/>
          </a:p>
        </p:txBody>
      </p:sp>
      <p:sp>
        <p:nvSpPr>
          <p:cNvPr id="6" name="Slide Number Placeholder 5">
            <a:extLst>
              <a:ext uri="{FF2B5EF4-FFF2-40B4-BE49-F238E27FC236}">
                <a16:creationId xmlns:a16="http://schemas.microsoft.com/office/drawing/2014/main" id="{E7349116-102C-42A8-B278-0D605779E9DC}"/>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91A67F2-5B0A-40BF-A17F-D280CFBB2973}" type="slidenum">
              <a:rPr lang="en-US" altLang="en-US"/>
              <a:pPr/>
              <a:t>17</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p:cTn id="7"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p:cTn id="13"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945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under the ocean volcano discovered">
            <a:extLst>
              <a:ext uri="{FF2B5EF4-FFF2-40B4-BE49-F238E27FC236}">
                <a16:creationId xmlns:a16="http://schemas.microsoft.com/office/drawing/2014/main" id="{ED6DD9AD-5A35-45E5-8F0C-076204052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01E4754D-C840-4181-957B-26B1720759C8}"/>
              </a:ext>
            </a:extLst>
          </p:cNvPr>
          <p:cNvSpPr>
            <a:spLocks noGrp="1" noChangeArrowheads="1"/>
          </p:cNvSpPr>
          <p:nvPr>
            <p:ph idx="1"/>
          </p:nvPr>
        </p:nvSpPr>
        <p:spPr>
          <a:xfrm>
            <a:off x="161827" y="927485"/>
            <a:ext cx="8839200" cy="4635115"/>
          </a:xfrm>
        </p:spPr>
        <p:txBody>
          <a:bodyPr wrap="square">
            <a:spAutoFit/>
          </a:bodyPr>
          <a:lstStyle/>
          <a:p>
            <a:pPr eaLnBrk="1" hangingPunct="1">
              <a:buFont typeface="Wingdings" panose="05000000000000000000" pitchFamily="2" charset="2"/>
              <a:buNone/>
              <a:defRPr/>
            </a:pPr>
            <a:r>
              <a:rPr lang="en-US" dirty="0"/>
              <a:t>Springs Of The Sea – Job 38:16 (~2000-1600 BC); </a:t>
            </a:r>
            <a:br>
              <a:rPr lang="en-US" dirty="0"/>
            </a:br>
            <a:r>
              <a:rPr lang="en-US" dirty="0"/>
              <a:t>Genesis 7:11; 8:2 (~1400 BC)</a:t>
            </a:r>
          </a:p>
          <a:p>
            <a:pPr eaLnBrk="1" hangingPunct="1">
              <a:defRPr/>
            </a:pPr>
            <a:r>
              <a:rPr lang="en-US" dirty="0"/>
              <a:t>1945 AD: Underwater volcanoes discovered.</a:t>
            </a:r>
            <a:r>
              <a:rPr lang="en-US" b="1" dirty="0"/>
              <a:t> </a:t>
            </a:r>
            <a:endParaRPr lang="en-US" sz="2000" b="1" dirty="0"/>
          </a:p>
          <a:p>
            <a:pPr eaLnBrk="1" hangingPunct="1">
              <a:defRPr/>
            </a:pPr>
            <a:endParaRPr lang="en-US" sz="2000" dirty="0"/>
          </a:p>
          <a:p>
            <a:pPr eaLnBrk="1" hangingPunct="1">
              <a:defRPr/>
            </a:pPr>
            <a:r>
              <a:rPr lang="en-US" sz="2400" dirty="0"/>
              <a:t>“Although most of the active volcanoes we see on land occur where plates collide, the greatest number of the Earth’s volcanoes are hidden from view, occurring on the ocean floor along spreading ridges.” </a:t>
            </a:r>
            <a:r>
              <a:rPr lang="en-US" sz="2000" dirty="0">
                <a:hlinkClick r:id="rId3" tooltip="Underwater Volcanoes">
                  <a:extLst>
                    <a:ext uri="{A12FA001-AC4F-418D-AE19-62706E023703}">
                      <ahyp:hlinkClr xmlns:ahyp="http://schemas.microsoft.com/office/drawing/2018/hyperlinkcolor" val="tx"/>
                    </a:ext>
                  </a:extLst>
                </a:hlinkClick>
              </a:rPr>
              <a:t>https://oceanservice.noaa.gov/facts/volcanoes.html</a:t>
            </a:r>
            <a:endParaRPr lang="en-US" sz="2000" b="1" dirty="0"/>
          </a:p>
          <a:p>
            <a:pPr eaLnBrk="1" hangingPunct="1">
              <a:defRPr/>
            </a:pPr>
            <a:endParaRPr lang="en-US" sz="2000" b="1" dirty="0"/>
          </a:p>
          <a:p>
            <a:pPr eaLnBrk="1" hangingPunct="1">
              <a:defRPr/>
            </a:pPr>
            <a:r>
              <a:rPr lang="en-US" sz="2000" b="1" dirty="0"/>
              <a:t>We All Nearly Missed The Largest Underwater Volcano Eruption Ever Recorded. What? </a:t>
            </a:r>
            <a:r>
              <a:rPr lang="en-US" sz="2000" dirty="0"/>
              <a:t>PETER DOCKRILL 15 JAN 2018</a:t>
            </a:r>
          </a:p>
        </p:txBody>
      </p:sp>
      <p:sp>
        <p:nvSpPr>
          <p:cNvPr id="4" name="Slide Number Placeholder 3">
            <a:extLst>
              <a:ext uri="{FF2B5EF4-FFF2-40B4-BE49-F238E27FC236}">
                <a16:creationId xmlns:a16="http://schemas.microsoft.com/office/drawing/2014/main" id="{78BAAEC7-7598-4795-983B-E7F13BABA0E9}"/>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EB9348E-884F-44A1-B956-7F8036670711}" type="slidenum">
              <a:rPr lang="en-US" altLang="en-US"/>
              <a:pPr/>
              <a:t>18</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p:cTn id="7"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anim calcmode="lin" valueType="num">
                                      <p:cBhvr>
                                        <p:cTn id="13"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945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anim calcmode="lin" valueType="num">
                                      <p:cBhvr>
                                        <p:cTn id="19" dur="500" fill="hold"/>
                                        <p:tgtEl>
                                          <p:spTgt spid="19459">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1945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5" descr="4.8B Water Cycle Anchor Chart">
            <a:extLst>
              <a:ext uri="{FF2B5EF4-FFF2-40B4-BE49-F238E27FC236}">
                <a16:creationId xmlns:a16="http://schemas.microsoft.com/office/drawing/2014/main" id="{C28D9C5D-E677-4561-B883-70BCCA53A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4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id="{26C2975A-556E-4F17-BF55-97AA27F329E1}"/>
              </a:ext>
            </a:extLst>
          </p:cNvPr>
          <p:cNvSpPr>
            <a:spLocks noGrp="1" noChangeArrowheads="1"/>
          </p:cNvSpPr>
          <p:nvPr>
            <p:ph idx="1"/>
          </p:nvPr>
        </p:nvSpPr>
        <p:spPr>
          <a:xfrm>
            <a:off x="0" y="0"/>
            <a:ext cx="9144000" cy="3293209"/>
          </a:xfrm>
          <a:noFill/>
        </p:spPr>
        <p:txBody>
          <a:bodyPr>
            <a:spAutoFit/>
          </a:bodyPr>
          <a:lstStyle/>
          <a:p>
            <a:pPr eaLnBrk="1" hangingPunct="1">
              <a:buFont typeface="Wingdings" panose="05000000000000000000" pitchFamily="2" charset="2"/>
              <a:buNone/>
              <a:defRPr/>
            </a:pPr>
            <a:r>
              <a:rPr lang="en-US" dirty="0">
                <a:solidFill>
                  <a:srgbClr val="FFFF00"/>
                </a:solidFill>
              </a:rPr>
              <a:t>The Water-Vapor Cycle – Job 36:27-28 (2000-1600 BC); Ecclesiastes 1:7 (~1000 BC).</a:t>
            </a:r>
          </a:p>
          <a:p>
            <a:pPr eaLnBrk="1" hangingPunct="1">
              <a:defRPr/>
            </a:pPr>
            <a:r>
              <a:rPr lang="en-US" dirty="0"/>
              <a:t> </a:t>
            </a:r>
            <a:r>
              <a:rPr lang="en-US" sz="2400" dirty="0"/>
              <a:t>Sea not full - Evaporation and water cycles.</a:t>
            </a:r>
          </a:p>
          <a:p>
            <a:pPr eaLnBrk="1" hangingPunct="1">
              <a:defRPr/>
            </a:pPr>
            <a:r>
              <a:rPr lang="en-US" sz="2400" dirty="0"/>
              <a:t> 350 BC: Aristotle comprehended the water-vapor cycle and published his </a:t>
            </a:r>
            <a:r>
              <a:rPr lang="en-US" sz="2400" i="1" dirty="0"/>
              <a:t>“</a:t>
            </a:r>
            <a:r>
              <a:rPr lang="en-US" sz="2400" i="1" dirty="0" err="1"/>
              <a:t>Meteorlogica</a:t>
            </a:r>
            <a:r>
              <a:rPr lang="en-US" sz="2400" i="1" dirty="0"/>
              <a:t>.”</a:t>
            </a:r>
            <a:endParaRPr lang="en-US" sz="2400" dirty="0"/>
          </a:p>
          <a:p>
            <a:pPr eaLnBrk="1" hangingPunct="1">
              <a:defRPr/>
            </a:pPr>
            <a:r>
              <a:rPr lang="en-US" sz="2400" dirty="0"/>
              <a:t> 1770 AD: Benjamin Franklin observed movement of water by storms (river-to-sea-to-river water cycle).</a:t>
            </a:r>
          </a:p>
        </p:txBody>
      </p:sp>
      <p:sp>
        <p:nvSpPr>
          <p:cNvPr id="11" name="Slide Number Placeholder 10">
            <a:extLst>
              <a:ext uri="{FF2B5EF4-FFF2-40B4-BE49-F238E27FC236}">
                <a16:creationId xmlns:a16="http://schemas.microsoft.com/office/drawing/2014/main" id="{5A99ED4D-CF81-4EED-AEA7-AADB3B083D46}"/>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3DB1C72-0214-4406-A97F-52D85FAB328A}" type="slidenum">
              <a:rPr lang="en-US" altLang="en-US"/>
              <a:pPr/>
              <a:t>19</a:t>
            </a:fld>
            <a:endParaRPr lang="en-US" altLang="en-US"/>
          </a:p>
        </p:txBody>
      </p:sp>
      <p:sp>
        <p:nvSpPr>
          <p:cNvPr id="21508" name="AutoShape 5" descr="Image result for water cycle diagram">
            <a:extLst>
              <a:ext uri="{FF2B5EF4-FFF2-40B4-BE49-F238E27FC236}">
                <a16:creationId xmlns:a16="http://schemas.microsoft.com/office/drawing/2014/main" id="{868B440D-E797-4A15-92C7-09D7B5A0B7B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1509" name="AutoShape 7" descr="Image result for water cycle diagram">
            <a:extLst>
              <a:ext uri="{FF2B5EF4-FFF2-40B4-BE49-F238E27FC236}">
                <a16:creationId xmlns:a16="http://schemas.microsoft.com/office/drawing/2014/main" id="{3635778B-78B9-4F18-A2A5-B4EABD2A30E0}"/>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1510" name="AutoShape 9" descr="Image result for water cycle diagram">
            <a:extLst>
              <a:ext uri="{FF2B5EF4-FFF2-40B4-BE49-F238E27FC236}">
                <a16:creationId xmlns:a16="http://schemas.microsoft.com/office/drawing/2014/main" id="{C065398B-B542-4834-BCD4-5EE1A97EE647}"/>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1511" name="AutoShape 11" descr="Image result for water cycle diagram">
            <a:extLst>
              <a:ext uri="{FF2B5EF4-FFF2-40B4-BE49-F238E27FC236}">
                <a16:creationId xmlns:a16="http://schemas.microsoft.com/office/drawing/2014/main" id="{356A69E7-38EE-467A-AD05-6DF905C6585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1512" name="AutoShape 13" descr="Image result for water cycle diagram">
            <a:extLst>
              <a:ext uri="{FF2B5EF4-FFF2-40B4-BE49-F238E27FC236}">
                <a16:creationId xmlns:a16="http://schemas.microsoft.com/office/drawing/2014/main" id="{4E288DA2-9E80-418B-A91D-641393CA098D}"/>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86D62-0B26-47F9-861E-6D963F013270}"/>
              </a:ext>
            </a:extLst>
          </p:cNvPr>
          <p:cNvSpPr>
            <a:spLocks noGrp="1"/>
          </p:cNvSpPr>
          <p:nvPr>
            <p:ph type="title"/>
          </p:nvPr>
        </p:nvSpPr>
        <p:spPr>
          <a:xfrm>
            <a:off x="457200" y="461417"/>
            <a:ext cx="8229600" cy="769441"/>
          </a:xfrm>
        </p:spPr>
        <p:txBody>
          <a:bodyPr>
            <a:spAutoFit/>
          </a:bodyPr>
          <a:lstStyle/>
          <a:p>
            <a:pPr eaLnBrk="1" hangingPunct="1">
              <a:defRPr/>
            </a:pPr>
            <a:r>
              <a:rPr lang="en-US" dirty="0"/>
              <a:t>Why Young Christians Leave …</a:t>
            </a:r>
          </a:p>
        </p:txBody>
      </p:sp>
      <p:sp>
        <p:nvSpPr>
          <p:cNvPr id="3" name="Content Placeholder 2">
            <a:extLst>
              <a:ext uri="{FF2B5EF4-FFF2-40B4-BE49-F238E27FC236}">
                <a16:creationId xmlns:a16="http://schemas.microsoft.com/office/drawing/2014/main" id="{9E6D0A7E-1D70-4456-B8AF-288B2206A1B3}"/>
              </a:ext>
            </a:extLst>
          </p:cNvPr>
          <p:cNvSpPr>
            <a:spLocks noGrp="1"/>
          </p:cNvSpPr>
          <p:nvPr>
            <p:ph idx="1"/>
          </p:nvPr>
        </p:nvSpPr>
        <p:spPr>
          <a:xfrm>
            <a:off x="304800" y="1371600"/>
            <a:ext cx="8610600" cy="5262979"/>
          </a:xfrm>
        </p:spPr>
        <p:txBody>
          <a:bodyPr wrap="square">
            <a:spAutoFit/>
          </a:bodyPr>
          <a:lstStyle/>
          <a:p>
            <a:pPr eaLnBrk="1" hangingPunct="1">
              <a:defRPr/>
            </a:pPr>
            <a:r>
              <a:rPr lang="en-US" sz="2800" dirty="0"/>
              <a:t>“Learning about evolution when I went away to college”</a:t>
            </a:r>
            <a:br>
              <a:rPr lang="en-US" sz="2800" dirty="0"/>
            </a:br>
            <a:r>
              <a:rPr lang="en-US" sz="2800" dirty="0"/>
              <a:t>“Religion is the opiate of the people”</a:t>
            </a:r>
            <a:br>
              <a:rPr lang="en-US" sz="2800" dirty="0"/>
            </a:br>
            <a:r>
              <a:rPr lang="en-US" sz="2800" dirty="0"/>
              <a:t>“Rational thought makes religion go out the window”</a:t>
            </a:r>
            <a:br>
              <a:rPr lang="en-US" sz="2800" dirty="0"/>
            </a:br>
            <a:r>
              <a:rPr lang="en-US" dirty="0"/>
              <a:t>“Lack of any sort of scientific or specific evidence of a creator”</a:t>
            </a:r>
            <a:br>
              <a:rPr lang="en-US" sz="2800" dirty="0"/>
            </a:br>
            <a:r>
              <a:rPr lang="en-US" sz="2800" dirty="0"/>
              <a:t>“I just realized somewhere along the line that I didn’t really believe it”</a:t>
            </a:r>
            <a:br>
              <a:rPr lang="en-US" sz="2800" dirty="0"/>
            </a:br>
            <a:r>
              <a:rPr lang="en-US" sz="2800" dirty="0"/>
              <a:t>“I’m doing a lot more learning, studying and kind of making decisions myself rather than listening to someone else.” </a:t>
            </a:r>
            <a:r>
              <a:rPr lang="en-US" sz="2000" dirty="0">
                <a:hlinkClick r:id="rId2" tooltip="Young Christians Leaving">
                  <a:extLst>
                    <a:ext uri="{A12FA001-AC4F-418D-AE19-62706E023703}">
                      <ahyp:hlinkClr xmlns:ahyp="http://schemas.microsoft.com/office/drawing/2018/hyperlinkcolor" val="tx"/>
                    </a:ext>
                  </a:extLst>
                </a:hlinkClick>
              </a:rPr>
              <a:t>http://www.foxnews.com/opinion/2018/09/09/young-christians-are-leaving-church-here-s-why.html</a:t>
            </a:r>
            <a:endParaRPr lang="en-US" sz="2800" dirty="0"/>
          </a:p>
        </p:txBody>
      </p:sp>
      <p:sp>
        <p:nvSpPr>
          <p:cNvPr id="4" name="Slide Number Placeholder 3">
            <a:extLst>
              <a:ext uri="{FF2B5EF4-FFF2-40B4-BE49-F238E27FC236}">
                <a16:creationId xmlns:a16="http://schemas.microsoft.com/office/drawing/2014/main" id="{AE545709-1A41-4CC5-B71B-3B446AF0DAC6}"/>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868CCFF-7A2D-47FC-8B0D-26F789535E90}" type="slidenum">
              <a:rPr lang="en-US" altLang="en-US"/>
              <a:pPr/>
              <a:t>2</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5811-937E-4BEA-B799-201D9881B610}"/>
              </a:ext>
            </a:extLst>
          </p:cNvPr>
          <p:cNvSpPr>
            <a:spLocks noGrp="1"/>
          </p:cNvSpPr>
          <p:nvPr>
            <p:ph type="title"/>
          </p:nvPr>
        </p:nvSpPr>
        <p:spPr>
          <a:xfrm>
            <a:off x="124119" y="524560"/>
            <a:ext cx="8915399" cy="646331"/>
          </a:xfrm>
        </p:spPr>
        <p:txBody>
          <a:bodyPr wrap="square">
            <a:spAutoFit/>
          </a:bodyPr>
          <a:lstStyle/>
          <a:p>
            <a:pPr eaLnBrk="1" hangingPunct="1">
              <a:defRPr/>
            </a:pPr>
            <a:r>
              <a:rPr lang="en-US" sz="3600" dirty="0"/>
              <a:t>Life Is In The Blood - Leviticus 17:11 (~1400 BC)</a:t>
            </a:r>
            <a:endParaRPr lang="en-US" sz="4800" dirty="0"/>
          </a:p>
        </p:txBody>
      </p:sp>
      <p:sp>
        <p:nvSpPr>
          <p:cNvPr id="3" name="Content Placeholder 2">
            <a:extLst>
              <a:ext uri="{FF2B5EF4-FFF2-40B4-BE49-F238E27FC236}">
                <a16:creationId xmlns:a16="http://schemas.microsoft.com/office/drawing/2014/main" id="{EFD8918E-6377-4448-A5FD-A5350958C9C0}"/>
              </a:ext>
            </a:extLst>
          </p:cNvPr>
          <p:cNvSpPr>
            <a:spLocks noGrp="1"/>
          </p:cNvSpPr>
          <p:nvPr>
            <p:ph sz="half" idx="1"/>
          </p:nvPr>
        </p:nvSpPr>
        <p:spPr>
          <a:xfrm>
            <a:off x="228600" y="1295400"/>
            <a:ext cx="4267200" cy="3490186"/>
          </a:xfrm>
        </p:spPr>
        <p:txBody>
          <a:bodyPr>
            <a:spAutoFit/>
          </a:bodyPr>
          <a:lstStyle/>
          <a:p>
            <a:pPr eaLnBrk="1" hangingPunct="1">
              <a:defRPr/>
            </a:pPr>
            <a:r>
              <a:rPr lang="en-US" sz="2400" dirty="0"/>
              <a:t>~350 BC: </a:t>
            </a:r>
            <a:r>
              <a:rPr lang="en-US" sz="2400" dirty="0" err="1"/>
              <a:t>Herophilos</a:t>
            </a:r>
            <a:r>
              <a:rPr lang="en-US" sz="2400" dirty="0"/>
              <a:t>, physician of the Museum of Alexandria, advocated blood letting as a means to get rid of disease.</a:t>
            </a:r>
          </a:p>
          <a:p>
            <a:pPr eaLnBrk="1" hangingPunct="1">
              <a:defRPr/>
            </a:pPr>
            <a:r>
              <a:rPr lang="en-US" sz="2400" dirty="0"/>
              <a:t>1616 AD: Dr. William Harvey, British physician, discovered blood circulates and is used over and over.</a:t>
            </a:r>
          </a:p>
        </p:txBody>
      </p:sp>
      <p:pic>
        <p:nvPicPr>
          <p:cNvPr id="22532" name="Picture 5" descr="Image result for circulatory system">
            <a:extLst>
              <a:ext uri="{FF2B5EF4-FFF2-40B4-BE49-F238E27FC236}">
                <a16:creationId xmlns:a16="http://schemas.microsoft.com/office/drawing/2014/main" id="{C2C674DD-F611-47FE-8E39-5699D722E59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524000"/>
            <a:ext cx="4038600" cy="3124200"/>
          </a:xfr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5CA06689-276A-485F-8921-4968BF916FED}"/>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8AC56EA-905A-4914-8C66-6B6FDC959B9D}" type="slidenum">
              <a:rPr lang="en-US" altLang="en-US"/>
              <a:pPr/>
              <a:t>20</a:t>
            </a:fld>
            <a:endParaRPr lang="en-US" altLang="en-US"/>
          </a:p>
        </p:txBody>
      </p:sp>
      <p:sp>
        <p:nvSpPr>
          <p:cNvPr id="22533" name="TextBox 5">
            <a:extLst>
              <a:ext uri="{FF2B5EF4-FFF2-40B4-BE49-F238E27FC236}">
                <a16:creationId xmlns:a16="http://schemas.microsoft.com/office/drawing/2014/main" id="{630909C4-70E0-4A93-A348-473E6D30A4C9}"/>
              </a:ext>
            </a:extLst>
          </p:cNvPr>
          <p:cNvSpPr txBox="1">
            <a:spLocks noChangeArrowheads="1"/>
          </p:cNvSpPr>
          <p:nvPr/>
        </p:nvSpPr>
        <p:spPr bwMode="auto">
          <a:xfrm>
            <a:off x="3810000" y="4724400"/>
            <a:ext cx="518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Verdana" panose="020B0604030504040204" pitchFamily="34" charset="0"/>
              </a:defRPr>
            </a:lvl1pPr>
            <a:lvl2pPr>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lvl="1"/>
            <a:r>
              <a:rPr lang="en-US" altLang="en-US" sz="2400" dirty="0">
                <a:solidFill>
                  <a:schemeClr val="bg1"/>
                </a:solidFill>
              </a:rPr>
              <a:t>Circulatory system involves estimated 60,000 - 80,000 miles (earth is 25,000 miles around) circulates an average of 1400 times a day.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8BDBFC0-DDD6-41E4-A33D-4229D1C30C2C}"/>
              </a:ext>
            </a:extLst>
          </p:cNvPr>
          <p:cNvSpPr>
            <a:spLocks noGrp="1" noChangeArrowheads="1"/>
          </p:cNvSpPr>
          <p:nvPr>
            <p:ph type="title"/>
          </p:nvPr>
        </p:nvSpPr>
        <p:spPr>
          <a:xfrm>
            <a:off x="304800" y="489992"/>
            <a:ext cx="8229600" cy="769441"/>
          </a:xfrm>
          <a:noFill/>
        </p:spPr>
        <p:txBody>
          <a:bodyPr>
            <a:spAutoFit/>
          </a:bodyPr>
          <a:lstStyle/>
          <a:p>
            <a:pPr eaLnBrk="1" hangingPunct="1">
              <a:defRPr/>
            </a:pPr>
            <a:r>
              <a:rPr lang="en-US" dirty="0"/>
              <a:t>Cosmology/Astronomy</a:t>
            </a:r>
          </a:p>
        </p:txBody>
      </p:sp>
      <p:sp>
        <p:nvSpPr>
          <p:cNvPr id="24579" name="Rectangle 3">
            <a:extLst>
              <a:ext uri="{FF2B5EF4-FFF2-40B4-BE49-F238E27FC236}">
                <a16:creationId xmlns:a16="http://schemas.microsoft.com/office/drawing/2014/main" id="{C44B3C11-DACB-454F-B0C0-7DB9C185D84B}"/>
              </a:ext>
            </a:extLst>
          </p:cNvPr>
          <p:cNvSpPr>
            <a:spLocks noGrp="1" noChangeArrowheads="1"/>
          </p:cNvSpPr>
          <p:nvPr>
            <p:ph idx="1"/>
          </p:nvPr>
        </p:nvSpPr>
        <p:spPr>
          <a:xfrm>
            <a:off x="304800" y="1600200"/>
            <a:ext cx="8382000" cy="4228850"/>
          </a:xfrm>
        </p:spPr>
        <p:txBody>
          <a:bodyPr>
            <a:spAutoFit/>
          </a:bodyPr>
          <a:lstStyle/>
          <a:p>
            <a:pPr eaLnBrk="1" hangingPunct="1">
              <a:lnSpc>
                <a:spcPct val="90000"/>
              </a:lnSpc>
              <a:defRPr/>
            </a:pPr>
            <a:r>
              <a:rPr lang="en-US" sz="2800" dirty="0"/>
              <a:t>Time had a beginning	2 Timothy 1:9; Titus 1:2;</a:t>
            </a:r>
            <a:br>
              <a:rPr lang="en-US" sz="2800" dirty="0"/>
            </a:br>
            <a:r>
              <a:rPr lang="en-US" sz="2800" dirty="0"/>
              <a:t>1 Corinthians 2:7; Genesis 1:1; 2:4; Isaiah 42:5, etc.</a:t>
            </a:r>
          </a:p>
          <a:p>
            <a:pPr eaLnBrk="1" hangingPunct="1">
              <a:lnSpc>
                <a:spcPct val="90000"/>
              </a:lnSpc>
              <a:defRPr/>
            </a:pPr>
            <a:r>
              <a:rPr lang="en-US" sz="2800" dirty="0"/>
              <a:t>The universe was created from the invisible. </a:t>
            </a:r>
            <a:br>
              <a:rPr lang="en-US" sz="2800" dirty="0"/>
            </a:br>
            <a:r>
              <a:rPr lang="en-US" sz="2800" dirty="0"/>
              <a:t>Hebrews 11:3</a:t>
            </a:r>
          </a:p>
          <a:p>
            <a:pPr eaLnBrk="1" hangingPunct="1">
              <a:lnSpc>
                <a:spcPct val="90000"/>
              </a:lnSpc>
              <a:defRPr/>
            </a:pPr>
            <a:r>
              <a:rPr lang="en-US" sz="2800" dirty="0"/>
              <a:t>The dimensions of the universe were created. </a:t>
            </a:r>
            <a:br>
              <a:rPr lang="en-US" sz="2800" dirty="0"/>
            </a:br>
            <a:r>
              <a:rPr lang="en-US" sz="2800" dirty="0"/>
              <a:t>Romans 8:38-39</a:t>
            </a:r>
          </a:p>
          <a:p>
            <a:pPr eaLnBrk="1" hangingPunct="1">
              <a:lnSpc>
                <a:spcPct val="90000"/>
              </a:lnSpc>
              <a:defRPr/>
            </a:pPr>
            <a:r>
              <a:rPr lang="en-US" sz="2800" dirty="0"/>
              <a:t>The universe is expanding. Job 9:8; Psalms 104:2; Isaiah 40:22; Isaiah 42:5; Isaiah 44:24; Isaiah 45:12; Isaiah 48:13; Isaiah 51:13; Jeremiah 10:12; Jeremiah 51:15; Zechariah 12:1</a:t>
            </a:r>
          </a:p>
        </p:txBody>
      </p:sp>
      <p:sp>
        <p:nvSpPr>
          <p:cNvPr id="6" name="Slide Number Placeholder 5">
            <a:extLst>
              <a:ext uri="{FF2B5EF4-FFF2-40B4-BE49-F238E27FC236}">
                <a16:creationId xmlns:a16="http://schemas.microsoft.com/office/drawing/2014/main" id="{B1B05B2D-C257-47C9-B7F9-2471E333CE23}"/>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0409615-787E-482F-BBF6-E3BC85C713BB}" type="slidenum">
              <a:rPr lang="en-US" altLang="en-US"/>
              <a:pPr/>
              <a:t>21</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78DBC33C-4410-41A1-8254-06B404EBCC5C}"/>
              </a:ext>
            </a:extLst>
          </p:cNvPr>
          <p:cNvSpPr>
            <a:spLocks noGrp="1" noChangeArrowheads="1"/>
          </p:cNvSpPr>
          <p:nvPr>
            <p:ph idx="1"/>
          </p:nvPr>
        </p:nvSpPr>
        <p:spPr>
          <a:xfrm>
            <a:off x="228600" y="757297"/>
            <a:ext cx="8458200" cy="2062103"/>
          </a:xfrm>
        </p:spPr>
        <p:txBody>
          <a:bodyPr>
            <a:spAutoFit/>
          </a:bodyPr>
          <a:lstStyle/>
          <a:p>
            <a:pPr eaLnBrk="1" hangingPunct="1">
              <a:defRPr/>
            </a:pPr>
            <a:r>
              <a:rPr lang="en-US" dirty="0"/>
              <a:t>The universe is winding down and will “wear out” (second law of thermodynamics ensures that the universe will run down).</a:t>
            </a:r>
            <a:br>
              <a:rPr lang="en-US" dirty="0"/>
            </a:br>
            <a:r>
              <a:rPr lang="en-US" dirty="0"/>
              <a:t>Psalms 102:25-27</a:t>
            </a:r>
          </a:p>
        </p:txBody>
      </p:sp>
      <p:sp>
        <p:nvSpPr>
          <p:cNvPr id="8" name="Slide Number Placeholder 7">
            <a:extLst>
              <a:ext uri="{FF2B5EF4-FFF2-40B4-BE49-F238E27FC236}">
                <a16:creationId xmlns:a16="http://schemas.microsoft.com/office/drawing/2014/main" id="{2190BC05-B9E1-472B-8A1D-F0D6A42BC8F1}"/>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804F1CC-69DB-4E6A-80D4-B2320A757AF8}" type="slidenum">
              <a:rPr lang="en-US" altLang="en-US"/>
              <a:pPr/>
              <a:t>22</a:t>
            </a:fld>
            <a:endParaRPr lang="en-US" altLang="en-US"/>
          </a:p>
        </p:txBody>
      </p:sp>
      <p:sp>
        <p:nvSpPr>
          <p:cNvPr id="24579" name="AutoShape 5" descr="Image result for second law of thermodynamics">
            <a:extLst>
              <a:ext uri="{FF2B5EF4-FFF2-40B4-BE49-F238E27FC236}">
                <a16:creationId xmlns:a16="http://schemas.microsoft.com/office/drawing/2014/main" id="{3A636E2E-5BBC-4D86-A43B-CE076B0C008E}"/>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4580" name="AutoShape 7" descr="Image result for second law of thermodynamics">
            <a:extLst>
              <a:ext uri="{FF2B5EF4-FFF2-40B4-BE49-F238E27FC236}">
                <a16:creationId xmlns:a16="http://schemas.microsoft.com/office/drawing/2014/main" id="{7555CDD6-31F2-4EBB-988C-F5196C839B1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4CA1DBB0-0509-41B3-8250-E7A5A74B385A}"/>
              </a:ext>
            </a:extLst>
          </p:cNvPr>
          <p:cNvSpPr>
            <a:spLocks noGrp="1" noChangeArrowheads="1"/>
          </p:cNvSpPr>
          <p:nvPr>
            <p:ph idx="1"/>
          </p:nvPr>
        </p:nvSpPr>
        <p:spPr>
          <a:xfrm>
            <a:off x="381000" y="710553"/>
            <a:ext cx="8382000" cy="5004447"/>
          </a:xfrm>
        </p:spPr>
        <p:txBody>
          <a:bodyPr>
            <a:spAutoFit/>
          </a:bodyPr>
          <a:lstStyle/>
          <a:p>
            <a:pPr eaLnBrk="1" hangingPunct="1">
              <a:defRPr/>
            </a:pPr>
            <a:r>
              <a:rPr lang="en-US" sz="2800" dirty="0"/>
              <a:t>Number of stars exceeds a billion. Genesis 22:17, Jeremiah 33:22</a:t>
            </a:r>
          </a:p>
          <a:p>
            <a:pPr eaLnBrk="1" hangingPunct="1">
              <a:defRPr/>
            </a:pPr>
            <a:r>
              <a:rPr lang="en-US" sz="2800" dirty="0"/>
              <a:t>Every star is different. 1 Corinthians 15:41</a:t>
            </a:r>
          </a:p>
          <a:p>
            <a:pPr eaLnBrk="1" hangingPunct="1">
              <a:defRPr/>
            </a:pPr>
            <a:r>
              <a:rPr lang="en-US" sz="2800" dirty="0"/>
              <a:t>Stars sing. Job 38:7</a:t>
            </a:r>
          </a:p>
          <a:p>
            <a:pPr eaLnBrk="1" hangingPunct="1">
              <a:defRPr/>
            </a:pPr>
            <a:r>
              <a:rPr lang="en-US" sz="2800" dirty="0"/>
              <a:t>Pleiades and Orion as gravitationally bound star groups. Job 38:31</a:t>
            </a:r>
          </a:p>
          <a:p>
            <a:pPr eaLnBrk="1" hangingPunct="1">
              <a:defRPr/>
            </a:pPr>
            <a:r>
              <a:rPr lang="en-US" sz="2800" dirty="0"/>
              <a:t>Light is in motion. Job 38:19-20</a:t>
            </a:r>
          </a:p>
          <a:p>
            <a:pPr eaLnBrk="1" hangingPunct="1">
              <a:defRPr/>
            </a:pPr>
            <a:r>
              <a:rPr lang="en-US" sz="2800" dirty="0"/>
              <a:t>The earth is controlled by the heavens. Job 38:33</a:t>
            </a:r>
          </a:p>
          <a:p>
            <a:pPr eaLnBrk="1" hangingPunct="1">
              <a:defRPr/>
            </a:pPr>
            <a:r>
              <a:rPr lang="en-US" sz="2800" dirty="0"/>
              <a:t>Earth is a sphere. Isaiah 40:22 Job 26:10</a:t>
            </a:r>
          </a:p>
          <a:p>
            <a:pPr eaLnBrk="1" hangingPunct="1">
              <a:defRPr/>
            </a:pPr>
            <a:r>
              <a:rPr lang="en-US" sz="2800" dirty="0"/>
              <a:t>Earth is suspended in space. Job 26:7</a:t>
            </a:r>
          </a:p>
        </p:txBody>
      </p:sp>
      <p:sp>
        <p:nvSpPr>
          <p:cNvPr id="5" name="Slide Number Placeholder 4">
            <a:extLst>
              <a:ext uri="{FF2B5EF4-FFF2-40B4-BE49-F238E27FC236}">
                <a16:creationId xmlns:a16="http://schemas.microsoft.com/office/drawing/2014/main" id="{49D9A689-96B7-41DE-AE87-0365FBAE26C0}"/>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D283979-E990-4E5F-9000-A4450495C60E}" type="slidenum">
              <a:rPr lang="en-US" altLang="en-US"/>
              <a:pPr/>
              <a:t>23</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152D161-32E8-415E-8B2D-C297008335BB}"/>
              </a:ext>
            </a:extLst>
          </p:cNvPr>
          <p:cNvSpPr>
            <a:spLocks noGrp="1" noChangeArrowheads="1"/>
          </p:cNvSpPr>
          <p:nvPr>
            <p:ph type="title"/>
          </p:nvPr>
        </p:nvSpPr>
        <p:spPr>
          <a:xfrm>
            <a:off x="457200" y="461417"/>
            <a:ext cx="8229600" cy="769441"/>
          </a:xfrm>
          <a:noFill/>
        </p:spPr>
        <p:txBody>
          <a:bodyPr>
            <a:spAutoFit/>
          </a:bodyPr>
          <a:lstStyle/>
          <a:p>
            <a:pPr eaLnBrk="1" hangingPunct="1">
              <a:defRPr/>
            </a:pPr>
            <a:r>
              <a:rPr lang="en-US" dirty="0"/>
              <a:t>Earth Sciences</a:t>
            </a:r>
          </a:p>
        </p:txBody>
      </p:sp>
      <p:sp>
        <p:nvSpPr>
          <p:cNvPr id="27651" name="Rectangle 3">
            <a:extLst>
              <a:ext uri="{FF2B5EF4-FFF2-40B4-BE49-F238E27FC236}">
                <a16:creationId xmlns:a16="http://schemas.microsoft.com/office/drawing/2014/main" id="{0CA7FEC1-44A2-4BF3-806C-92EE823FE608}"/>
              </a:ext>
            </a:extLst>
          </p:cNvPr>
          <p:cNvSpPr>
            <a:spLocks noGrp="1" noChangeArrowheads="1"/>
          </p:cNvSpPr>
          <p:nvPr>
            <p:ph idx="1"/>
          </p:nvPr>
        </p:nvSpPr>
        <p:spPr>
          <a:xfrm>
            <a:off x="152400" y="1600200"/>
            <a:ext cx="8839200" cy="5016758"/>
          </a:xfrm>
        </p:spPr>
        <p:txBody>
          <a:bodyPr wrap="square">
            <a:spAutoFit/>
          </a:bodyPr>
          <a:lstStyle/>
          <a:p>
            <a:pPr eaLnBrk="1" hangingPunct="1">
              <a:lnSpc>
                <a:spcPct val="90000"/>
              </a:lnSpc>
              <a:defRPr/>
            </a:pPr>
            <a:r>
              <a:rPr lang="en-US" dirty="0"/>
              <a:t>Water cycle described. Ecclesiastes 1:7; Isaiah 55:10, Job 36:27-28</a:t>
            </a:r>
          </a:p>
          <a:p>
            <a:pPr eaLnBrk="1" hangingPunct="1">
              <a:lnSpc>
                <a:spcPct val="90000"/>
              </a:lnSpc>
              <a:defRPr/>
            </a:pPr>
            <a:r>
              <a:rPr lang="en-US" dirty="0"/>
              <a:t>Valleys exist on the bottom of the sea.</a:t>
            </a:r>
            <a:br>
              <a:rPr lang="en-US" dirty="0"/>
            </a:br>
            <a:r>
              <a:rPr lang="en-US" dirty="0"/>
              <a:t>2 Samuel 22:16</a:t>
            </a:r>
          </a:p>
          <a:p>
            <a:pPr eaLnBrk="1" hangingPunct="1">
              <a:lnSpc>
                <a:spcPct val="90000"/>
              </a:lnSpc>
              <a:defRPr/>
            </a:pPr>
            <a:r>
              <a:rPr lang="en-US" dirty="0"/>
              <a:t>Vents exist on the bottom of the sea.</a:t>
            </a:r>
            <a:br>
              <a:rPr lang="en-US" dirty="0"/>
            </a:br>
            <a:r>
              <a:rPr lang="en-US" dirty="0"/>
              <a:t>Job 38:16</a:t>
            </a:r>
          </a:p>
          <a:p>
            <a:pPr eaLnBrk="1" hangingPunct="1">
              <a:lnSpc>
                <a:spcPct val="90000"/>
              </a:lnSpc>
              <a:defRPr/>
            </a:pPr>
            <a:r>
              <a:rPr lang="en-US" dirty="0"/>
              <a:t>Ocean currents in the sea. Psalms 8:8</a:t>
            </a:r>
          </a:p>
          <a:p>
            <a:pPr eaLnBrk="1" hangingPunct="1">
              <a:lnSpc>
                <a:spcPct val="90000"/>
              </a:lnSpc>
              <a:defRPr/>
            </a:pPr>
            <a:r>
              <a:rPr lang="en-US" dirty="0"/>
              <a:t>Air has weight. Job 28:25</a:t>
            </a:r>
          </a:p>
          <a:p>
            <a:pPr eaLnBrk="1" hangingPunct="1">
              <a:lnSpc>
                <a:spcPct val="90000"/>
              </a:lnSpc>
              <a:defRPr/>
            </a:pPr>
            <a:r>
              <a:rPr lang="en-US" dirty="0"/>
              <a:t>Winds blow in circular paths.</a:t>
            </a:r>
            <a:br>
              <a:rPr lang="en-US" dirty="0"/>
            </a:br>
            <a:r>
              <a:rPr lang="en-US" dirty="0"/>
              <a:t>Ecclesiastes 1:6</a:t>
            </a:r>
          </a:p>
        </p:txBody>
      </p:sp>
      <p:sp>
        <p:nvSpPr>
          <p:cNvPr id="6" name="Slide Number Placeholder 5">
            <a:extLst>
              <a:ext uri="{FF2B5EF4-FFF2-40B4-BE49-F238E27FC236}">
                <a16:creationId xmlns:a16="http://schemas.microsoft.com/office/drawing/2014/main" id="{F81E76D2-EBF7-4ED8-A9C1-2FE5EC309D31}"/>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7D3BC7F-BD0C-4054-B7EF-3C81124A5FCD}" type="slidenum">
              <a:rPr lang="en-US" altLang="en-US"/>
              <a:pPr/>
              <a:t>24</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5482A11-255D-4FF8-86CC-197C59719CDC}"/>
              </a:ext>
            </a:extLst>
          </p:cNvPr>
          <p:cNvSpPr>
            <a:spLocks noGrp="1" noChangeArrowheads="1"/>
          </p:cNvSpPr>
          <p:nvPr>
            <p:ph type="title"/>
          </p:nvPr>
        </p:nvSpPr>
        <p:spPr>
          <a:xfrm>
            <a:off x="457200" y="461417"/>
            <a:ext cx="8229600" cy="769441"/>
          </a:xfrm>
          <a:noFill/>
        </p:spPr>
        <p:txBody>
          <a:bodyPr>
            <a:spAutoFit/>
          </a:bodyPr>
          <a:lstStyle/>
          <a:p>
            <a:pPr eaLnBrk="1" hangingPunct="1">
              <a:defRPr/>
            </a:pPr>
            <a:r>
              <a:rPr lang="en-US" dirty="0"/>
              <a:t>Biology</a:t>
            </a:r>
          </a:p>
        </p:txBody>
      </p:sp>
      <p:sp>
        <p:nvSpPr>
          <p:cNvPr id="28675" name="Rectangle 3">
            <a:extLst>
              <a:ext uri="{FF2B5EF4-FFF2-40B4-BE49-F238E27FC236}">
                <a16:creationId xmlns:a16="http://schemas.microsoft.com/office/drawing/2014/main" id="{72EF4504-B7D8-4D71-9016-209F57F1A197}"/>
              </a:ext>
            </a:extLst>
          </p:cNvPr>
          <p:cNvSpPr>
            <a:spLocks noGrp="1" noChangeArrowheads="1"/>
          </p:cNvSpPr>
          <p:nvPr>
            <p:ph idx="1"/>
          </p:nvPr>
        </p:nvSpPr>
        <p:spPr>
          <a:xfrm>
            <a:off x="362930" y="1600200"/>
            <a:ext cx="8458200" cy="4819781"/>
          </a:xfrm>
        </p:spPr>
        <p:txBody>
          <a:bodyPr>
            <a:spAutoFit/>
          </a:bodyPr>
          <a:lstStyle/>
          <a:p>
            <a:pPr eaLnBrk="1" hangingPunct="1">
              <a:defRPr/>
            </a:pPr>
            <a:r>
              <a:rPr lang="en-US" dirty="0"/>
              <a:t>The chemical nature of human life.</a:t>
            </a:r>
            <a:br>
              <a:rPr lang="en-US" dirty="0"/>
            </a:br>
            <a:r>
              <a:rPr lang="en-US" dirty="0"/>
              <a:t>Genesis 2:7, 3:19</a:t>
            </a:r>
          </a:p>
          <a:p>
            <a:pPr eaLnBrk="1" hangingPunct="1">
              <a:defRPr/>
            </a:pPr>
            <a:r>
              <a:rPr lang="en-US" dirty="0"/>
              <a:t>Life of creatures are in the blood.</a:t>
            </a:r>
            <a:br>
              <a:rPr lang="en-US" dirty="0"/>
            </a:br>
            <a:r>
              <a:rPr lang="en-US" dirty="0"/>
              <a:t>Leviticus 17:11</a:t>
            </a:r>
          </a:p>
          <a:p>
            <a:pPr eaLnBrk="1" hangingPunct="1">
              <a:defRPr/>
            </a:pPr>
            <a:r>
              <a:rPr lang="en-US" dirty="0"/>
              <a:t>The nature of infectious diseases.</a:t>
            </a:r>
            <a:br>
              <a:rPr lang="en-US" dirty="0"/>
            </a:br>
            <a:r>
              <a:rPr lang="en-US" dirty="0"/>
              <a:t>Leviticus 13:46</a:t>
            </a:r>
          </a:p>
          <a:p>
            <a:pPr eaLnBrk="1" hangingPunct="1">
              <a:defRPr/>
            </a:pPr>
            <a:r>
              <a:rPr lang="en-US" dirty="0"/>
              <a:t>Importance of sanitation to health.</a:t>
            </a:r>
            <a:br>
              <a:rPr lang="en-US" dirty="0"/>
            </a:br>
            <a:r>
              <a:rPr lang="en-US" dirty="0"/>
              <a:t>Numbers 19, Deuteronomy 23:12-13,</a:t>
            </a:r>
            <a:br>
              <a:rPr lang="en-US" dirty="0"/>
            </a:br>
            <a:r>
              <a:rPr lang="en-US" dirty="0"/>
              <a:t>Leviticus 7-9</a:t>
            </a:r>
          </a:p>
        </p:txBody>
      </p:sp>
      <p:sp>
        <p:nvSpPr>
          <p:cNvPr id="6" name="Slide Number Placeholder 5">
            <a:extLst>
              <a:ext uri="{FF2B5EF4-FFF2-40B4-BE49-F238E27FC236}">
                <a16:creationId xmlns:a16="http://schemas.microsoft.com/office/drawing/2014/main" id="{7E8D37EF-3FE2-47C1-BB60-0A04EFD0F0DB}"/>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6BE8742-9D2E-4DA0-A950-5176D2182F28}" type="slidenum">
              <a:rPr lang="en-US" altLang="en-US"/>
              <a:pPr/>
              <a:t>25</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91715BC-C264-46D0-B3B3-915D30B94351}"/>
              </a:ext>
            </a:extLst>
          </p:cNvPr>
          <p:cNvSpPr>
            <a:spLocks noGrp="1" noChangeArrowheads="1"/>
          </p:cNvSpPr>
          <p:nvPr>
            <p:ph type="title"/>
          </p:nvPr>
        </p:nvSpPr>
        <p:spPr>
          <a:xfrm>
            <a:off x="457200" y="461417"/>
            <a:ext cx="8229600" cy="769441"/>
          </a:xfrm>
          <a:noFill/>
        </p:spPr>
        <p:txBody>
          <a:bodyPr>
            <a:spAutoFit/>
          </a:bodyPr>
          <a:lstStyle/>
          <a:p>
            <a:pPr eaLnBrk="1" hangingPunct="1">
              <a:defRPr/>
            </a:pPr>
            <a:r>
              <a:rPr lang="en-US" dirty="0"/>
              <a:t>Conclusion:</a:t>
            </a:r>
          </a:p>
        </p:txBody>
      </p:sp>
      <p:sp>
        <p:nvSpPr>
          <p:cNvPr id="29699" name="Rectangle 3">
            <a:extLst>
              <a:ext uri="{FF2B5EF4-FFF2-40B4-BE49-F238E27FC236}">
                <a16:creationId xmlns:a16="http://schemas.microsoft.com/office/drawing/2014/main" id="{CB2F46B5-BBAF-494A-BE76-B67130FD47DC}"/>
              </a:ext>
            </a:extLst>
          </p:cNvPr>
          <p:cNvSpPr>
            <a:spLocks noGrp="1" noChangeArrowheads="1"/>
          </p:cNvSpPr>
          <p:nvPr>
            <p:ph idx="1"/>
          </p:nvPr>
        </p:nvSpPr>
        <p:spPr>
          <a:xfrm>
            <a:off x="228600" y="1600200"/>
            <a:ext cx="8610600" cy="4228850"/>
          </a:xfrm>
        </p:spPr>
        <p:txBody>
          <a:bodyPr>
            <a:spAutoFit/>
          </a:bodyPr>
          <a:lstStyle/>
          <a:p>
            <a:pPr eaLnBrk="1" hangingPunct="1">
              <a:lnSpc>
                <a:spcPct val="90000"/>
              </a:lnSpc>
              <a:defRPr/>
            </a:pPr>
            <a:r>
              <a:rPr lang="en-US" sz="2800" u="sng" dirty="0"/>
              <a:t>Negatively</a:t>
            </a:r>
            <a:r>
              <a:rPr lang="en-US" sz="2800" dirty="0"/>
              <a:t>: Scientific Knowledge Contemporary With The Writers of the Bible Is Not Found In The Bible! (No wrong notions, superstitions, etc.)</a:t>
            </a:r>
          </a:p>
          <a:p>
            <a:pPr eaLnBrk="1" hangingPunct="1">
              <a:lnSpc>
                <a:spcPct val="90000"/>
              </a:lnSpc>
              <a:defRPr/>
            </a:pPr>
            <a:r>
              <a:rPr lang="en-US" sz="2800" u="sng" dirty="0"/>
              <a:t>Positively</a:t>
            </a:r>
            <a:r>
              <a:rPr lang="en-US" sz="2800" dirty="0"/>
              <a:t>: An Understanding of the Physical World Is Revealed Which Transcends The Writers’ Ability To Discover At The Time They Wrote The Bible!</a:t>
            </a:r>
          </a:p>
          <a:p>
            <a:pPr marL="0" indent="0" eaLnBrk="1" hangingPunct="1">
              <a:lnSpc>
                <a:spcPct val="90000"/>
              </a:lnSpc>
              <a:buNone/>
              <a:defRPr/>
            </a:pPr>
            <a:endParaRPr lang="en-US" sz="2800" dirty="0"/>
          </a:p>
          <a:p>
            <a:pPr eaLnBrk="1" hangingPunct="1">
              <a:lnSpc>
                <a:spcPct val="90000"/>
              </a:lnSpc>
              <a:defRPr/>
            </a:pPr>
            <a:r>
              <a:rPr lang="en-US" sz="2800" dirty="0"/>
              <a:t> The Bible is not the product of man’s knowledge and ability - It is the inspired word of God.</a:t>
            </a:r>
            <a:br>
              <a:rPr lang="en-US" sz="2800" dirty="0"/>
            </a:br>
            <a:r>
              <a:rPr lang="en-US" sz="2800" dirty="0"/>
              <a:t>(2 Timothy 3:16-17)</a:t>
            </a:r>
          </a:p>
        </p:txBody>
      </p:sp>
      <p:sp>
        <p:nvSpPr>
          <p:cNvPr id="6" name="Slide Number Placeholder 5">
            <a:extLst>
              <a:ext uri="{FF2B5EF4-FFF2-40B4-BE49-F238E27FC236}">
                <a16:creationId xmlns:a16="http://schemas.microsoft.com/office/drawing/2014/main" id="{CAF48A5F-6C04-4AFE-B545-79CF186A7AE3}"/>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82C893F-ABBE-4A57-B38C-AB631FA11793}" type="slidenum">
              <a:rPr lang="en-US" altLang="en-US"/>
              <a:pPr/>
              <a:t>26</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FB62872-B764-487F-9D90-123BA1373209}"/>
              </a:ext>
            </a:extLst>
          </p:cNvPr>
          <p:cNvSpPr>
            <a:spLocks noGrp="1" noChangeArrowheads="1"/>
          </p:cNvSpPr>
          <p:nvPr>
            <p:ph type="title"/>
          </p:nvPr>
        </p:nvSpPr>
        <p:spPr>
          <a:xfrm>
            <a:off x="457200" y="122864"/>
            <a:ext cx="8229600" cy="1446550"/>
          </a:xfrm>
          <a:noFill/>
        </p:spPr>
        <p:txBody>
          <a:bodyPr>
            <a:spAutoFit/>
          </a:bodyPr>
          <a:lstStyle/>
          <a:p>
            <a:pPr eaLnBrk="1" hangingPunct="1">
              <a:defRPr/>
            </a:pPr>
            <a:r>
              <a:rPr lang="en-US" dirty="0"/>
              <a:t>Regarding Alleged Conflicts Between The Bible And Science</a:t>
            </a:r>
          </a:p>
        </p:txBody>
      </p:sp>
      <p:sp>
        <p:nvSpPr>
          <p:cNvPr id="12291" name="Rectangle 3">
            <a:extLst>
              <a:ext uri="{FF2B5EF4-FFF2-40B4-BE49-F238E27FC236}">
                <a16:creationId xmlns:a16="http://schemas.microsoft.com/office/drawing/2014/main" id="{067FBABE-5938-4D7E-9391-FB931151B99F}"/>
              </a:ext>
            </a:extLst>
          </p:cNvPr>
          <p:cNvSpPr>
            <a:spLocks noGrp="1" noChangeArrowheads="1"/>
          </p:cNvSpPr>
          <p:nvPr>
            <p:ph idx="1"/>
          </p:nvPr>
        </p:nvSpPr>
        <p:spPr>
          <a:xfrm>
            <a:off x="381000" y="1981200"/>
            <a:ext cx="8229600" cy="4721292"/>
          </a:xfrm>
        </p:spPr>
        <p:txBody>
          <a:bodyPr>
            <a:spAutoFit/>
          </a:bodyPr>
          <a:lstStyle/>
          <a:p>
            <a:pPr eaLnBrk="1" hangingPunct="1">
              <a:defRPr/>
            </a:pPr>
            <a:r>
              <a:rPr lang="en-US" sz="3600" dirty="0">
                <a:effectLst/>
              </a:rPr>
              <a:t>The Bible and </a:t>
            </a:r>
            <a:r>
              <a:rPr lang="en-US" sz="3600" u="sng" dirty="0">
                <a:effectLst/>
              </a:rPr>
              <a:t>theories</a:t>
            </a:r>
            <a:r>
              <a:rPr lang="en-US" sz="3600" dirty="0">
                <a:effectLst/>
              </a:rPr>
              <a:t> of science </a:t>
            </a:r>
            <a:r>
              <a:rPr lang="en-US" sz="3600" i="1" dirty="0">
                <a:effectLst/>
              </a:rPr>
              <a:t>may</a:t>
            </a:r>
            <a:r>
              <a:rPr lang="en-US" sz="3600" dirty="0">
                <a:effectLst/>
              </a:rPr>
              <a:t> (and do) </a:t>
            </a:r>
            <a:r>
              <a:rPr lang="en-US" sz="3600" i="1" dirty="0">
                <a:effectLst/>
              </a:rPr>
              <a:t>conflict</a:t>
            </a:r>
            <a:r>
              <a:rPr lang="en-US" sz="3600" dirty="0">
                <a:effectLst/>
              </a:rPr>
              <a:t> (origins, evolution).</a:t>
            </a:r>
          </a:p>
          <a:p>
            <a:pPr eaLnBrk="1" hangingPunct="1">
              <a:defRPr/>
            </a:pPr>
            <a:r>
              <a:rPr lang="en-US" sz="3600" dirty="0">
                <a:effectLst/>
              </a:rPr>
              <a:t>Facts of science and </a:t>
            </a:r>
            <a:r>
              <a:rPr lang="en-US" sz="3600" u="sng" dirty="0">
                <a:effectLst/>
              </a:rPr>
              <a:t>theories</a:t>
            </a:r>
            <a:r>
              <a:rPr lang="en-US" sz="3600" dirty="0">
                <a:effectLst/>
              </a:rPr>
              <a:t> about the Bible may conflict.</a:t>
            </a:r>
          </a:p>
          <a:p>
            <a:pPr eaLnBrk="1" hangingPunct="1">
              <a:defRPr/>
            </a:pPr>
            <a:r>
              <a:rPr lang="en-US" sz="3600" u="sng" dirty="0">
                <a:effectLst/>
              </a:rPr>
              <a:t>Truth</a:t>
            </a:r>
            <a:r>
              <a:rPr lang="en-US" sz="3600" dirty="0">
                <a:effectLst/>
              </a:rPr>
              <a:t> of the Bible and the </a:t>
            </a:r>
            <a:r>
              <a:rPr lang="en-US" sz="3600" u="sng" dirty="0">
                <a:effectLst/>
              </a:rPr>
              <a:t>facts</a:t>
            </a:r>
            <a:r>
              <a:rPr lang="en-US" sz="3600" dirty="0">
                <a:effectLst/>
              </a:rPr>
              <a:t> of science do not conflict.</a:t>
            </a:r>
          </a:p>
          <a:p>
            <a:pPr eaLnBrk="1" hangingPunct="1">
              <a:defRPr/>
            </a:pPr>
            <a:r>
              <a:rPr lang="en-US" i="1" dirty="0">
                <a:effectLst/>
              </a:rPr>
              <a:t>Isaiah 1:18 “Come now, and let us reason together, saith Jehovah” cf. Isaiah 41:21</a:t>
            </a:r>
            <a:endParaRPr lang="en-US" sz="3600" dirty="0">
              <a:effectLst/>
            </a:endParaRPr>
          </a:p>
        </p:txBody>
      </p:sp>
      <p:sp>
        <p:nvSpPr>
          <p:cNvPr id="6" name="Slide Number Placeholder 5">
            <a:extLst>
              <a:ext uri="{FF2B5EF4-FFF2-40B4-BE49-F238E27FC236}">
                <a16:creationId xmlns:a16="http://schemas.microsoft.com/office/drawing/2014/main" id="{49D46828-0F20-4842-8EF4-AD343C070D8A}"/>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D5E3BF4-CDE6-467D-AF7A-B2BF521775C2}" type="slidenum">
              <a:rPr lang="en-US" altLang="en-US"/>
              <a:pPr/>
              <a:t>3</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C0794E9-EF02-4237-A852-06FD48D210A2}"/>
              </a:ext>
            </a:extLst>
          </p:cNvPr>
          <p:cNvSpPr>
            <a:spLocks noGrp="1" noChangeArrowheads="1"/>
          </p:cNvSpPr>
          <p:nvPr>
            <p:ph type="title"/>
          </p:nvPr>
        </p:nvSpPr>
        <p:spPr>
          <a:xfrm>
            <a:off x="201441" y="507585"/>
            <a:ext cx="8763000" cy="677108"/>
          </a:xfrm>
        </p:spPr>
        <p:txBody>
          <a:bodyPr wrap="square">
            <a:spAutoFit/>
          </a:bodyPr>
          <a:lstStyle/>
          <a:p>
            <a:pPr algn="l" eaLnBrk="1" hangingPunct="1"/>
            <a:r>
              <a:rPr lang="en-US" altLang="en-US" sz="3800" dirty="0">
                <a:effectLst/>
                <a:latin typeface="Verdana" panose="020B0604030504040204" pitchFamily="34" charset="0"/>
                <a:ea typeface="Verdana" panose="020B0604030504040204" pitchFamily="34" charset="0"/>
                <a:cs typeface="Verdana" panose="020B0604030504040204" pitchFamily="34" charset="0"/>
              </a:rPr>
              <a:t>Defining Words: Encarta Dictionary</a:t>
            </a:r>
          </a:p>
        </p:txBody>
      </p:sp>
      <p:sp>
        <p:nvSpPr>
          <p:cNvPr id="31747" name="Rectangle 3">
            <a:extLst>
              <a:ext uri="{FF2B5EF4-FFF2-40B4-BE49-F238E27FC236}">
                <a16:creationId xmlns:a16="http://schemas.microsoft.com/office/drawing/2014/main" id="{9EEE526F-525F-4200-8710-B6BA2CF0A565}"/>
              </a:ext>
            </a:extLst>
          </p:cNvPr>
          <p:cNvSpPr>
            <a:spLocks noGrp="1" noChangeArrowheads="1"/>
          </p:cNvSpPr>
          <p:nvPr>
            <p:ph idx="1"/>
          </p:nvPr>
        </p:nvSpPr>
        <p:spPr>
          <a:xfrm>
            <a:off x="457200" y="1600200"/>
            <a:ext cx="8229600" cy="4985980"/>
          </a:xfrm>
        </p:spPr>
        <p:txBody>
          <a:bodyPr>
            <a:spAutoFit/>
          </a:bodyPr>
          <a:lstStyle/>
          <a:p>
            <a:pPr eaLnBrk="1" hangingPunct="1">
              <a:lnSpc>
                <a:spcPct val="90000"/>
              </a:lnSpc>
              <a:defRPr/>
            </a:pPr>
            <a:r>
              <a:rPr lang="en-US" sz="4000" dirty="0">
                <a:effectLst/>
              </a:rPr>
              <a:t>Science</a:t>
            </a:r>
          </a:p>
          <a:p>
            <a:pPr lvl="1" eaLnBrk="1" hangingPunct="1">
              <a:lnSpc>
                <a:spcPct val="90000"/>
              </a:lnSpc>
              <a:buFontTx/>
              <a:buNone/>
              <a:defRPr/>
            </a:pPr>
            <a:r>
              <a:rPr lang="en-US" sz="3200" dirty="0">
                <a:effectLst/>
              </a:rPr>
              <a:t>-</a:t>
            </a:r>
            <a:r>
              <a:rPr lang="en-US" sz="3600" dirty="0"/>
              <a:t>T</a:t>
            </a:r>
            <a:r>
              <a:rPr lang="en-US" sz="3600" dirty="0">
                <a:effectLst/>
              </a:rPr>
              <a:t>he study of the physical and natural world and phenomena, especially by using systematic observation and experiment.</a:t>
            </a:r>
          </a:p>
          <a:p>
            <a:pPr lvl="1" eaLnBrk="1" hangingPunct="1">
              <a:lnSpc>
                <a:spcPct val="90000"/>
              </a:lnSpc>
              <a:buFontTx/>
              <a:buNone/>
              <a:defRPr/>
            </a:pPr>
            <a:r>
              <a:rPr lang="en-US" sz="3600" dirty="0">
                <a:effectLst/>
              </a:rPr>
              <a:t>-Science deals with that which is …</a:t>
            </a:r>
          </a:p>
          <a:p>
            <a:pPr lvl="2" eaLnBrk="1" hangingPunct="1">
              <a:lnSpc>
                <a:spcPct val="90000"/>
              </a:lnSpc>
              <a:defRPr/>
            </a:pPr>
            <a:r>
              <a:rPr lang="en-US" sz="3200" dirty="0">
                <a:effectLst/>
              </a:rPr>
              <a:t>Repeatable.</a:t>
            </a:r>
          </a:p>
          <a:p>
            <a:pPr lvl="2" eaLnBrk="1" hangingPunct="1">
              <a:lnSpc>
                <a:spcPct val="90000"/>
              </a:lnSpc>
              <a:defRPr/>
            </a:pPr>
            <a:r>
              <a:rPr lang="en-US" sz="3200" dirty="0">
                <a:effectLst/>
              </a:rPr>
              <a:t>Testable.</a:t>
            </a:r>
          </a:p>
          <a:p>
            <a:pPr lvl="2" eaLnBrk="1" hangingPunct="1">
              <a:lnSpc>
                <a:spcPct val="90000"/>
              </a:lnSpc>
              <a:defRPr/>
            </a:pPr>
            <a:r>
              <a:rPr lang="en-US" sz="3200" dirty="0">
                <a:effectLst/>
              </a:rPr>
              <a:t>Demonstrable</a:t>
            </a:r>
            <a:r>
              <a:rPr lang="en-US" sz="3200" dirty="0">
                <a:effectLst>
                  <a:outerShdw blurRad="38100" dist="38100" dir="2700000" algn="tl">
                    <a:srgbClr val="FFFFFF"/>
                  </a:outerShdw>
                </a:effectLst>
              </a:rPr>
              <a:t>.</a:t>
            </a:r>
          </a:p>
        </p:txBody>
      </p:sp>
      <p:sp>
        <p:nvSpPr>
          <p:cNvPr id="6" name="Slide Number Placeholder 5">
            <a:extLst>
              <a:ext uri="{FF2B5EF4-FFF2-40B4-BE49-F238E27FC236}">
                <a16:creationId xmlns:a16="http://schemas.microsoft.com/office/drawing/2014/main" id="{47489763-17E9-41C1-8237-FFBD5F19BE9F}"/>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53AEF13-EA54-4C16-A3EE-94F212D571CD}" type="slidenum">
              <a:rPr lang="en-US" altLang="en-US"/>
              <a:pPr/>
              <a:t>4</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2D68834-B716-447B-BF78-1831A21980FB}"/>
              </a:ext>
            </a:extLst>
          </p:cNvPr>
          <p:cNvSpPr>
            <a:spLocks noGrp="1" noChangeArrowheads="1"/>
          </p:cNvSpPr>
          <p:nvPr>
            <p:ph type="title"/>
          </p:nvPr>
        </p:nvSpPr>
        <p:spPr>
          <a:xfrm>
            <a:off x="457200" y="461418"/>
            <a:ext cx="8229600" cy="769441"/>
          </a:xfrm>
        </p:spPr>
        <p:txBody>
          <a:bodyPr>
            <a:spAutoFit/>
          </a:bodyPr>
          <a:lstStyle/>
          <a:p>
            <a:pPr algn="l" eaLnBrk="1" hangingPunct="1">
              <a:defRPr/>
            </a:pPr>
            <a:r>
              <a:rPr lang="en-US" dirty="0">
                <a:effectLst/>
                <a:latin typeface="+mn-lt"/>
              </a:rPr>
              <a:t>Defining Words:</a:t>
            </a:r>
            <a:endParaRPr lang="en-US" sz="4000" dirty="0">
              <a:effectLst/>
              <a:latin typeface="+mn-lt"/>
            </a:endParaRPr>
          </a:p>
        </p:txBody>
      </p:sp>
      <p:sp>
        <p:nvSpPr>
          <p:cNvPr id="7171" name="Rectangle 3">
            <a:extLst>
              <a:ext uri="{FF2B5EF4-FFF2-40B4-BE49-F238E27FC236}">
                <a16:creationId xmlns:a16="http://schemas.microsoft.com/office/drawing/2014/main" id="{B412ED8A-9059-47CB-A573-45689E2ED5B2}"/>
              </a:ext>
            </a:extLst>
          </p:cNvPr>
          <p:cNvSpPr>
            <a:spLocks noGrp="1" noChangeArrowheads="1"/>
          </p:cNvSpPr>
          <p:nvPr>
            <p:ph idx="1"/>
          </p:nvPr>
        </p:nvSpPr>
        <p:spPr>
          <a:xfrm>
            <a:off x="381000" y="1447800"/>
            <a:ext cx="8458200" cy="5164491"/>
          </a:xfrm>
        </p:spPr>
        <p:txBody>
          <a:bodyPr>
            <a:spAutoFit/>
          </a:bodyPr>
          <a:lstStyle/>
          <a:p>
            <a:pPr eaLnBrk="1" hangingPunct="1"/>
            <a:r>
              <a:rPr lang="en-US" altLang="en-US" sz="4400" dirty="0">
                <a:effectLst/>
              </a:rPr>
              <a:t>Example of Science</a:t>
            </a:r>
          </a:p>
          <a:p>
            <a:pPr lvl="1" eaLnBrk="1" hangingPunct="1"/>
            <a:r>
              <a:rPr lang="en-US" altLang="en-US" sz="4000" dirty="0">
                <a:effectLst/>
              </a:rPr>
              <a:t>One can observe, test, demonstrate. </a:t>
            </a:r>
          </a:p>
          <a:p>
            <a:pPr lvl="2" eaLnBrk="1" hangingPunct="1"/>
            <a:r>
              <a:rPr lang="en-US" altLang="en-US" sz="3600" dirty="0"/>
              <a:t>T</a:t>
            </a:r>
            <a:r>
              <a:rPr lang="en-US" altLang="en-US" sz="3600" dirty="0">
                <a:effectLst/>
              </a:rPr>
              <a:t>adpole to realm of frog.</a:t>
            </a:r>
          </a:p>
          <a:p>
            <a:pPr lvl="2" eaLnBrk="1" hangingPunct="1"/>
            <a:r>
              <a:rPr lang="en-US" altLang="en-US" sz="3600" dirty="0"/>
              <a:t>C</a:t>
            </a:r>
            <a:r>
              <a:rPr lang="en-US" altLang="en-US" sz="3600" dirty="0">
                <a:effectLst/>
              </a:rPr>
              <a:t>aterpillar to realm of butterfly.</a:t>
            </a:r>
          </a:p>
          <a:p>
            <a:pPr lvl="2" eaLnBrk="1" hangingPunct="1"/>
            <a:r>
              <a:rPr lang="en-US" altLang="en-US" sz="3600" dirty="0">
                <a:effectLst/>
              </a:rPr>
              <a:t>Dissect frog (observe liver, kidney etc.).</a:t>
            </a:r>
          </a:p>
          <a:p>
            <a:pPr eaLnBrk="1" hangingPunct="1">
              <a:buFont typeface="Wingdings" panose="05000000000000000000" pitchFamily="2" charset="2"/>
              <a:buNone/>
            </a:pPr>
            <a:endParaRPr lang="en-US" altLang="en-US" sz="2000" dirty="0">
              <a:effectLst/>
            </a:endParaRPr>
          </a:p>
          <a:p>
            <a:pPr lvl="1" eaLnBrk="1" hangingPunct="1">
              <a:buFontTx/>
              <a:buNone/>
            </a:pPr>
            <a:r>
              <a:rPr lang="en-US" altLang="en-US" sz="4000" dirty="0">
                <a:effectLst/>
              </a:rPr>
              <a:t>		That Is Science !</a:t>
            </a:r>
          </a:p>
        </p:txBody>
      </p:sp>
      <p:sp>
        <p:nvSpPr>
          <p:cNvPr id="6" name="Slide Number Placeholder 5">
            <a:extLst>
              <a:ext uri="{FF2B5EF4-FFF2-40B4-BE49-F238E27FC236}">
                <a16:creationId xmlns:a16="http://schemas.microsoft.com/office/drawing/2014/main" id="{C2068AD0-AF33-4779-8A57-19334A98F207}"/>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0EF67B4-D5CC-468C-A8D5-38EE08FC20A0}" type="slidenum">
              <a:rPr lang="en-US" altLang="en-US"/>
              <a:pPr/>
              <a:t>5</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265B612-5B90-401B-8D92-5A5DD051A3DE}"/>
              </a:ext>
            </a:extLst>
          </p:cNvPr>
          <p:cNvSpPr>
            <a:spLocks noGrp="1" noChangeArrowheads="1"/>
          </p:cNvSpPr>
          <p:nvPr>
            <p:ph type="title"/>
          </p:nvPr>
        </p:nvSpPr>
        <p:spPr>
          <a:xfrm>
            <a:off x="125241" y="461417"/>
            <a:ext cx="8915400" cy="769441"/>
          </a:xfrm>
        </p:spPr>
        <p:txBody>
          <a:bodyPr wrap="square">
            <a:spAutoFit/>
          </a:bodyPr>
          <a:lstStyle/>
          <a:p>
            <a:pPr algn="l" eaLnBrk="1" hangingPunct="1">
              <a:defRPr/>
            </a:pPr>
            <a:r>
              <a:rPr lang="en-US" dirty="0">
                <a:effectLst/>
                <a:latin typeface="+mn-lt"/>
              </a:rPr>
              <a:t>Defining Words: Encarta Dictionary</a:t>
            </a:r>
          </a:p>
        </p:txBody>
      </p:sp>
      <p:sp>
        <p:nvSpPr>
          <p:cNvPr id="33795" name="Rectangle 3">
            <a:extLst>
              <a:ext uri="{FF2B5EF4-FFF2-40B4-BE49-F238E27FC236}">
                <a16:creationId xmlns:a16="http://schemas.microsoft.com/office/drawing/2014/main" id="{8F6FEC92-E46D-491E-8728-576C8DBF9600}"/>
              </a:ext>
            </a:extLst>
          </p:cNvPr>
          <p:cNvSpPr>
            <a:spLocks noGrp="1" noChangeArrowheads="1"/>
          </p:cNvSpPr>
          <p:nvPr>
            <p:ph idx="1"/>
          </p:nvPr>
        </p:nvSpPr>
        <p:spPr>
          <a:xfrm>
            <a:off x="457200" y="1600200"/>
            <a:ext cx="8229600" cy="4425827"/>
          </a:xfrm>
        </p:spPr>
        <p:txBody>
          <a:bodyPr>
            <a:spAutoFit/>
          </a:bodyPr>
          <a:lstStyle/>
          <a:p>
            <a:pPr eaLnBrk="1" hangingPunct="1">
              <a:defRPr/>
            </a:pPr>
            <a:r>
              <a:rPr lang="en-US" sz="4400" dirty="0">
                <a:effectLst/>
                <a:ea typeface="Verdana" pitchFamily="34" charset="0"/>
                <a:cs typeface="Verdana" pitchFamily="34" charset="0"/>
              </a:rPr>
              <a:t>Theory</a:t>
            </a:r>
          </a:p>
          <a:p>
            <a:pPr lvl="1" eaLnBrk="1" hangingPunct="1">
              <a:defRPr/>
            </a:pPr>
            <a:r>
              <a:rPr lang="en-US" sz="3600" dirty="0">
                <a:effectLst/>
                <a:ea typeface="Verdana" pitchFamily="34" charset="0"/>
                <a:cs typeface="Verdana" pitchFamily="34" charset="0"/>
              </a:rPr>
              <a:t>Speculation: abstract thought or contemplation.</a:t>
            </a:r>
          </a:p>
          <a:p>
            <a:pPr lvl="1" eaLnBrk="1" hangingPunct="1">
              <a:defRPr/>
            </a:pPr>
            <a:r>
              <a:rPr lang="en-US" sz="3600" dirty="0">
                <a:effectLst/>
                <a:ea typeface="Verdana" pitchFamily="34" charset="0"/>
                <a:cs typeface="Verdana" pitchFamily="34" charset="0"/>
              </a:rPr>
              <a:t>Idea formed by speculation: an idea of or belief about something.</a:t>
            </a:r>
          </a:p>
          <a:p>
            <a:pPr lvl="1" eaLnBrk="1" hangingPunct="1">
              <a:defRPr/>
            </a:pPr>
            <a:r>
              <a:rPr lang="en-US" sz="3600" dirty="0">
                <a:effectLst/>
                <a:ea typeface="Verdana" pitchFamily="34" charset="0"/>
                <a:cs typeface="Verdana" pitchFamily="34" charset="0"/>
              </a:rPr>
              <a:t>Arrived at through conjecture: hypothetical circumstances.</a:t>
            </a:r>
            <a:endParaRPr lang="en-US" sz="3600" dirty="0">
              <a:effectLst>
                <a:outerShdw blurRad="38100" dist="38100" dir="2700000" algn="tl">
                  <a:srgbClr val="003B76"/>
                </a:outerShdw>
              </a:effectLst>
              <a:ea typeface="Verdana" pitchFamily="34" charset="0"/>
              <a:cs typeface="Verdana" pitchFamily="34" charset="0"/>
            </a:endParaRPr>
          </a:p>
        </p:txBody>
      </p:sp>
      <p:sp>
        <p:nvSpPr>
          <p:cNvPr id="6" name="Slide Number Placeholder 5">
            <a:extLst>
              <a:ext uri="{FF2B5EF4-FFF2-40B4-BE49-F238E27FC236}">
                <a16:creationId xmlns:a16="http://schemas.microsoft.com/office/drawing/2014/main" id="{1DB46BE1-5A28-44B0-9A8D-ADF37B7C785A}"/>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3FC5DBB-759B-4758-8C3C-BC536742B018}" type="slidenum">
              <a:rPr lang="en-US" altLang="en-US"/>
              <a:pPr/>
              <a:t>6</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7AAB19B-95CA-4EEE-A5C2-9FDA3AEF4DC2}"/>
              </a:ext>
            </a:extLst>
          </p:cNvPr>
          <p:cNvSpPr>
            <a:spLocks noGrp="1" noChangeArrowheads="1"/>
          </p:cNvSpPr>
          <p:nvPr>
            <p:ph type="title"/>
          </p:nvPr>
        </p:nvSpPr>
        <p:spPr>
          <a:xfrm>
            <a:off x="76200" y="461419"/>
            <a:ext cx="8991600" cy="769441"/>
          </a:xfrm>
        </p:spPr>
        <p:txBody>
          <a:bodyPr wrap="square">
            <a:spAutoFit/>
          </a:bodyPr>
          <a:lstStyle/>
          <a:p>
            <a:pPr algn="l" eaLnBrk="1" hangingPunct="1">
              <a:defRPr/>
            </a:pPr>
            <a:r>
              <a:rPr lang="en-US" dirty="0">
                <a:effectLst/>
                <a:latin typeface="+mn-lt"/>
              </a:rPr>
              <a:t>Defining Words: Encarta Dictionary</a:t>
            </a:r>
          </a:p>
        </p:txBody>
      </p:sp>
      <p:sp>
        <p:nvSpPr>
          <p:cNvPr id="9219" name="Rectangle 3">
            <a:extLst>
              <a:ext uri="{FF2B5EF4-FFF2-40B4-BE49-F238E27FC236}">
                <a16:creationId xmlns:a16="http://schemas.microsoft.com/office/drawing/2014/main" id="{6A1AD61D-BE94-451B-A8E8-DFEE9F9FC732}"/>
              </a:ext>
            </a:extLst>
          </p:cNvPr>
          <p:cNvSpPr>
            <a:spLocks noGrp="1" noChangeArrowheads="1"/>
          </p:cNvSpPr>
          <p:nvPr>
            <p:ph idx="1"/>
          </p:nvPr>
        </p:nvSpPr>
        <p:spPr>
          <a:xfrm>
            <a:off x="241429" y="1600200"/>
            <a:ext cx="8686800" cy="4770537"/>
          </a:xfrm>
        </p:spPr>
        <p:txBody>
          <a:bodyPr>
            <a:spAutoFit/>
          </a:bodyPr>
          <a:lstStyle/>
          <a:p>
            <a:pPr eaLnBrk="1" hangingPunct="1">
              <a:lnSpc>
                <a:spcPct val="90000"/>
              </a:lnSpc>
            </a:pPr>
            <a:r>
              <a:rPr lang="en-US" altLang="en-US" sz="4400" dirty="0">
                <a:effectLst/>
              </a:rPr>
              <a:t>Hypothesis</a:t>
            </a:r>
          </a:p>
          <a:p>
            <a:pPr lvl="1" eaLnBrk="1" hangingPunct="1">
              <a:lnSpc>
                <a:spcPct val="90000"/>
              </a:lnSpc>
            </a:pPr>
            <a:r>
              <a:rPr lang="en-US" altLang="en-US" sz="4000" dirty="0">
                <a:effectLst/>
              </a:rPr>
              <a:t>Theory needing investigation:</a:t>
            </a:r>
          </a:p>
          <a:p>
            <a:pPr lvl="2" eaLnBrk="1" hangingPunct="1">
              <a:lnSpc>
                <a:spcPct val="90000"/>
              </a:lnSpc>
              <a:buFont typeface="Wingdings" panose="05000000000000000000" pitchFamily="2" charset="2"/>
              <a:buNone/>
            </a:pPr>
            <a:r>
              <a:rPr lang="en-US" altLang="en-US" sz="3600" dirty="0"/>
              <a:t>A</a:t>
            </a:r>
            <a:r>
              <a:rPr lang="en-US" altLang="en-US" sz="3600" dirty="0">
                <a:effectLst/>
              </a:rPr>
              <a:t> tentative explanation for a</a:t>
            </a:r>
          </a:p>
          <a:p>
            <a:pPr lvl="2" eaLnBrk="1" hangingPunct="1">
              <a:lnSpc>
                <a:spcPct val="90000"/>
              </a:lnSpc>
              <a:buFont typeface="Wingdings" panose="05000000000000000000" pitchFamily="2" charset="2"/>
              <a:buNone/>
            </a:pPr>
            <a:r>
              <a:rPr lang="en-US" altLang="en-US" sz="3600" dirty="0">
                <a:effectLst/>
              </a:rPr>
              <a:t>phenomenon, used as a basis for further investigation.</a:t>
            </a:r>
          </a:p>
          <a:p>
            <a:pPr lvl="1" eaLnBrk="1" hangingPunct="1">
              <a:lnSpc>
                <a:spcPct val="90000"/>
              </a:lnSpc>
            </a:pPr>
            <a:r>
              <a:rPr lang="en-US" altLang="en-US" sz="4000" dirty="0">
                <a:effectLst/>
              </a:rPr>
              <a:t>Assumption: </a:t>
            </a:r>
            <a:r>
              <a:rPr lang="en-US" altLang="en-US" sz="3600" dirty="0">
                <a:effectLst/>
              </a:rPr>
              <a:t>a statement that is assumed to be true for the sake of argument.</a:t>
            </a:r>
            <a:endParaRPr lang="en-US" altLang="en-US" sz="3600" b="1" dirty="0">
              <a:effectLst/>
            </a:endParaRPr>
          </a:p>
        </p:txBody>
      </p:sp>
      <p:sp>
        <p:nvSpPr>
          <p:cNvPr id="6" name="Slide Number Placeholder 5">
            <a:extLst>
              <a:ext uri="{FF2B5EF4-FFF2-40B4-BE49-F238E27FC236}">
                <a16:creationId xmlns:a16="http://schemas.microsoft.com/office/drawing/2014/main" id="{D426E094-5AB9-445A-98E6-CE97D0499B2F}"/>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FB12CC8-1C3B-4CB1-8EEA-02FC1575CA25}" type="slidenum">
              <a:rPr lang="en-US" altLang="en-US"/>
              <a:pPr/>
              <a:t>7</a:t>
            </a:fld>
            <a:endParaRPr lang="en-US"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1015415C-36B0-4B7E-8A0F-395FFFA99C9C}"/>
              </a:ext>
            </a:extLst>
          </p:cNvPr>
          <p:cNvSpPr>
            <a:spLocks noGrp="1" noChangeArrowheads="1"/>
          </p:cNvSpPr>
          <p:nvPr>
            <p:ph idx="1"/>
          </p:nvPr>
        </p:nvSpPr>
        <p:spPr>
          <a:xfrm>
            <a:off x="152400" y="1600200"/>
            <a:ext cx="8839200" cy="5022914"/>
          </a:xfrm>
        </p:spPr>
        <p:txBody>
          <a:bodyPr wrap="square">
            <a:spAutoFit/>
          </a:bodyPr>
          <a:lstStyle/>
          <a:p>
            <a:pPr eaLnBrk="1" hangingPunct="1">
              <a:lnSpc>
                <a:spcPct val="90000"/>
              </a:lnSpc>
              <a:defRPr/>
            </a:pPr>
            <a:r>
              <a:rPr lang="en-US" sz="4400" dirty="0">
                <a:effectLst/>
              </a:rPr>
              <a:t>Fact</a:t>
            </a:r>
          </a:p>
          <a:p>
            <a:pPr lvl="1" eaLnBrk="1" hangingPunct="1">
              <a:lnSpc>
                <a:spcPct val="90000"/>
              </a:lnSpc>
              <a:defRPr/>
            </a:pPr>
            <a:r>
              <a:rPr lang="en-US" sz="3600" dirty="0">
                <a:effectLst/>
              </a:rPr>
              <a:t>Something that can be shown to be true, to exist, or to have happened.</a:t>
            </a:r>
          </a:p>
          <a:p>
            <a:pPr lvl="1" eaLnBrk="1" hangingPunct="1">
              <a:lnSpc>
                <a:spcPct val="90000"/>
              </a:lnSpc>
              <a:defRPr/>
            </a:pPr>
            <a:r>
              <a:rPr lang="en-US" sz="3600" dirty="0">
                <a:effectLst/>
              </a:rPr>
              <a:t>The truth or actual existence of something, as opposed to the supposition of something or a belief about something.</a:t>
            </a:r>
          </a:p>
          <a:p>
            <a:pPr lvl="1" eaLnBrk="1" hangingPunct="1">
              <a:lnSpc>
                <a:spcPct val="90000"/>
              </a:lnSpc>
              <a:defRPr/>
            </a:pPr>
            <a:r>
              <a:rPr lang="en-US" sz="3600" dirty="0">
                <a:effectLst/>
              </a:rPr>
              <a:t>A piece of information such as a statistic or a statement of the truth something based on evidence.</a:t>
            </a:r>
          </a:p>
        </p:txBody>
      </p:sp>
      <p:sp>
        <p:nvSpPr>
          <p:cNvPr id="6" name="Slide Number Placeholder 5">
            <a:extLst>
              <a:ext uri="{FF2B5EF4-FFF2-40B4-BE49-F238E27FC236}">
                <a16:creationId xmlns:a16="http://schemas.microsoft.com/office/drawing/2014/main" id="{C2418FB1-2F27-4193-8789-113C8A8B660C}"/>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CEFDB37-A4B6-47B4-ACDC-502A80E1C4A3}" type="slidenum">
              <a:rPr lang="en-US" altLang="en-US"/>
              <a:pPr/>
              <a:t>8</a:t>
            </a:fld>
            <a:endParaRPr lang="en-US" altLang="en-US"/>
          </a:p>
        </p:txBody>
      </p:sp>
      <p:sp>
        <p:nvSpPr>
          <p:cNvPr id="7" name="Rectangle 2">
            <a:extLst>
              <a:ext uri="{FF2B5EF4-FFF2-40B4-BE49-F238E27FC236}">
                <a16:creationId xmlns:a16="http://schemas.microsoft.com/office/drawing/2014/main" id="{5BACCA92-15F6-449E-90B8-F174D9BF2A40}"/>
              </a:ext>
            </a:extLst>
          </p:cNvPr>
          <p:cNvSpPr>
            <a:spLocks noGrp="1" noChangeArrowheads="1"/>
          </p:cNvSpPr>
          <p:nvPr>
            <p:ph type="title"/>
          </p:nvPr>
        </p:nvSpPr>
        <p:spPr>
          <a:xfrm>
            <a:off x="76200" y="461419"/>
            <a:ext cx="8991600" cy="769441"/>
          </a:xfrm>
        </p:spPr>
        <p:txBody>
          <a:bodyPr wrap="square">
            <a:spAutoFit/>
          </a:bodyPr>
          <a:lstStyle/>
          <a:p>
            <a:pPr algn="l" eaLnBrk="1" hangingPunct="1">
              <a:defRPr/>
            </a:pPr>
            <a:r>
              <a:rPr lang="en-US" dirty="0">
                <a:effectLst/>
                <a:latin typeface="+mn-lt"/>
              </a:rPr>
              <a:t>Defining Words: Encarta Dictionary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8E172DDC-FE6C-4FFA-A83E-AE6DA3E5AA9B}"/>
              </a:ext>
            </a:extLst>
          </p:cNvPr>
          <p:cNvSpPr>
            <a:spLocks noGrp="1" noChangeArrowheads="1"/>
          </p:cNvSpPr>
          <p:nvPr>
            <p:ph idx="1"/>
          </p:nvPr>
        </p:nvSpPr>
        <p:spPr>
          <a:xfrm>
            <a:off x="457200" y="1600200"/>
            <a:ext cx="8382000" cy="4696670"/>
          </a:xfrm>
        </p:spPr>
        <p:txBody>
          <a:bodyPr>
            <a:spAutoFit/>
          </a:bodyPr>
          <a:lstStyle/>
          <a:p>
            <a:pPr eaLnBrk="1" hangingPunct="1">
              <a:lnSpc>
                <a:spcPct val="90000"/>
              </a:lnSpc>
              <a:defRPr/>
            </a:pPr>
            <a:r>
              <a:rPr lang="en-US" sz="4400" dirty="0">
                <a:effectLst/>
              </a:rPr>
              <a:t>Faith – Hebrews 11:1-3</a:t>
            </a:r>
          </a:p>
          <a:p>
            <a:pPr lvl="1" eaLnBrk="1" hangingPunct="1">
              <a:lnSpc>
                <a:spcPct val="90000"/>
              </a:lnSpc>
              <a:defRPr/>
            </a:pPr>
            <a:r>
              <a:rPr lang="en-US" sz="3600" i="1" dirty="0">
                <a:effectLst/>
              </a:rPr>
              <a:t>An </a:t>
            </a:r>
            <a:r>
              <a:rPr lang="en-US" sz="4000" i="1" u="sng" dirty="0">
                <a:effectLst>
                  <a:outerShdw blurRad="38100" dist="38100" dir="2700000" algn="tl">
                    <a:srgbClr val="000000">
                      <a:alpha val="43137"/>
                    </a:srgbClr>
                  </a:outerShdw>
                </a:effectLst>
              </a:rPr>
              <a:t>assurance</a:t>
            </a:r>
            <a:r>
              <a:rPr lang="en-US" sz="3600" i="1" dirty="0">
                <a:effectLst/>
              </a:rPr>
              <a:t> of things hoped for</a:t>
            </a:r>
          </a:p>
          <a:p>
            <a:pPr lvl="1" eaLnBrk="1" hangingPunct="1">
              <a:lnSpc>
                <a:spcPct val="90000"/>
              </a:lnSpc>
              <a:buFontTx/>
              <a:buNone/>
              <a:defRPr/>
            </a:pPr>
            <a:r>
              <a:rPr lang="en-US" sz="3600" dirty="0">
                <a:effectLst/>
              </a:rPr>
              <a:t>	 </a:t>
            </a:r>
            <a:r>
              <a:rPr lang="en-US" sz="3600" i="1" dirty="0" err="1">
                <a:effectLst/>
              </a:rPr>
              <a:t>hupostasis</a:t>
            </a:r>
            <a:r>
              <a:rPr lang="en-US" sz="3600" i="1" dirty="0">
                <a:effectLst/>
              </a:rPr>
              <a:t> </a:t>
            </a:r>
            <a:r>
              <a:rPr lang="en-US" sz="3600" dirty="0">
                <a:effectLst/>
              </a:rPr>
              <a:t>literally </a:t>
            </a:r>
            <a:r>
              <a:rPr lang="en-US" sz="3600" i="1" dirty="0">
                <a:effectLst/>
              </a:rPr>
              <a:t>“a standing under”</a:t>
            </a:r>
          </a:p>
          <a:p>
            <a:pPr lvl="1" eaLnBrk="1" hangingPunct="1">
              <a:lnSpc>
                <a:spcPct val="90000"/>
              </a:lnSpc>
              <a:buFontTx/>
              <a:buNone/>
              <a:defRPr/>
            </a:pPr>
            <a:r>
              <a:rPr lang="en-US" sz="3600" dirty="0">
                <a:effectLst/>
              </a:rPr>
              <a:t>	as giving reality to, substance – </a:t>
            </a:r>
            <a:r>
              <a:rPr lang="en-US" dirty="0">
                <a:effectLst/>
              </a:rPr>
              <a:t>Vine</a:t>
            </a:r>
            <a:endParaRPr lang="en-US" sz="3600" dirty="0">
              <a:effectLst/>
            </a:endParaRPr>
          </a:p>
          <a:p>
            <a:pPr lvl="1" eaLnBrk="1" hangingPunct="1">
              <a:lnSpc>
                <a:spcPct val="90000"/>
              </a:lnSpc>
              <a:defRPr/>
            </a:pPr>
            <a:r>
              <a:rPr lang="en-US" sz="3600" i="1" dirty="0">
                <a:effectLst/>
              </a:rPr>
              <a:t>A </a:t>
            </a:r>
            <a:r>
              <a:rPr lang="en-US" sz="4000" i="1" u="sng" dirty="0">
                <a:effectLst>
                  <a:outerShdw blurRad="38100" dist="38100" dir="2700000" algn="tl">
                    <a:srgbClr val="000000">
                      <a:alpha val="43137"/>
                    </a:srgbClr>
                  </a:outerShdw>
                </a:effectLst>
              </a:rPr>
              <a:t>conviction</a:t>
            </a:r>
            <a:r>
              <a:rPr lang="en-US" sz="4000" i="1" dirty="0">
                <a:effectLst/>
              </a:rPr>
              <a:t> </a:t>
            </a:r>
            <a:r>
              <a:rPr lang="en-US" sz="3600" i="1" dirty="0">
                <a:effectLst/>
              </a:rPr>
              <a:t>of things not seen</a:t>
            </a:r>
          </a:p>
          <a:p>
            <a:pPr lvl="1" eaLnBrk="1" hangingPunct="1">
              <a:lnSpc>
                <a:spcPct val="90000"/>
              </a:lnSpc>
              <a:buFontTx/>
              <a:buNone/>
              <a:defRPr/>
            </a:pPr>
            <a:r>
              <a:rPr lang="en-US" sz="3600" dirty="0">
                <a:effectLst/>
              </a:rPr>
              <a:t>	 </a:t>
            </a:r>
            <a:r>
              <a:rPr lang="en-US" sz="3600" i="1" dirty="0" err="1">
                <a:effectLst/>
              </a:rPr>
              <a:t>elegchos</a:t>
            </a:r>
            <a:r>
              <a:rPr lang="en-US" sz="3600" i="1" dirty="0">
                <a:effectLst/>
              </a:rPr>
              <a:t>, </a:t>
            </a:r>
            <a:r>
              <a:rPr lang="en-US" sz="3600" dirty="0">
                <a:effectLst/>
              </a:rPr>
              <a:t>the proof, evidence – </a:t>
            </a:r>
            <a:r>
              <a:rPr lang="en-US" dirty="0">
                <a:effectLst/>
              </a:rPr>
              <a:t>Nestle</a:t>
            </a:r>
            <a:endParaRPr lang="en-US" sz="3600" dirty="0">
              <a:effectLst/>
            </a:endParaRPr>
          </a:p>
          <a:p>
            <a:pPr lvl="1" eaLnBrk="1" hangingPunct="1">
              <a:lnSpc>
                <a:spcPct val="90000"/>
              </a:lnSpc>
              <a:buFontTx/>
              <a:buNone/>
              <a:defRPr/>
            </a:pPr>
            <a:r>
              <a:rPr lang="en-US" sz="3600" dirty="0">
                <a:effectLst/>
              </a:rPr>
              <a:t>		</a:t>
            </a:r>
            <a:r>
              <a:rPr lang="en-US" sz="4400" dirty="0">
                <a:effectLst/>
              </a:rPr>
              <a:t>Not A Blind Leap!</a:t>
            </a:r>
            <a:endParaRPr lang="en-US" sz="3600" b="1" dirty="0">
              <a:effectLst/>
              <a:latin typeface="Comic Sans MS" pitchFamily="66" charset="0"/>
            </a:endParaRPr>
          </a:p>
        </p:txBody>
      </p:sp>
      <p:sp>
        <p:nvSpPr>
          <p:cNvPr id="9" name="Slide Number Placeholder 8">
            <a:extLst>
              <a:ext uri="{FF2B5EF4-FFF2-40B4-BE49-F238E27FC236}">
                <a16:creationId xmlns:a16="http://schemas.microsoft.com/office/drawing/2014/main" id="{3CE82D3D-4CF6-45A5-A56A-6A7580E26C71}"/>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611ADE7-5124-4003-A8DF-D554613C33CA}" type="slidenum">
              <a:rPr lang="en-US" altLang="en-US"/>
              <a:pPr/>
              <a:t>9</a:t>
            </a:fld>
            <a:endParaRPr lang="en-US" altLang="en-US"/>
          </a:p>
        </p:txBody>
      </p:sp>
      <p:sp>
        <p:nvSpPr>
          <p:cNvPr id="6" name="Rectangle 2">
            <a:extLst>
              <a:ext uri="{FF2B5EF4-FFF2-40B4-BE49-F238E27FC236}">
                <a16:creationId xmlns:a16="http://schemas.microsoft.com/office/drawing/2014/main" id="{101C744F-0B7D-471B-9C5F-C4288DF83098}"/>
              </a:ext>
            </a:extLst>
          </p:cNvPr>
          <p:cNvSpPr>
            <a:spLocks noGrp="1" noChangeArrowheads="1"/>
          </p:cNvSpPr>
          <p:nvPr>
            <p:ph type="title"/>
          </p:nvPr>
        </p:nvSpPr>
        <p:spPr>
          <a:xfrm>
            <a:off x="76200" y="461419"/>
            <a:ext cx="8991600" cy="769441"/>
          </a:xfrm>
        </p:spPr>
        <p:txBody>
          <a:bodyPr wrap="square">
            <a:spAutoFit/>
          </a:bodyPr>
          <a:lstStyle/>
          <a:p>
            <a:pPr algn="l" eaLnBrk="1" hangingPunct="1">
              <a:defRPr/>
            </a:pPr>
            <a:r>
              <a:rPr lang="en-US" dirty="0">
                <a:effectLst/>
                <a:latin typeface="+mn-lt"/>
              </a:rPr>
              <a:t>Defining Words: Bible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Theme2" id="{E44C0F14-9295-4613-816F-3D726FED4DD1}" vid="{30EFF48F-ECC2-4583-9080-94C8F1DF3F3E}"/>
    </a:ext>
  </a:ext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3018</TotalTime>
  <Words>1833</Words>
  <Application>Microsoft Office PowerPoint</Application>
  <PresentationFormat>On-screen Show (4:3)</PresentationFormat>
  <Paragraphs>155</Paragraphs>
  <Slides>26</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Arial</vt:lpstr>
      <vt:lpstr>Calibri</vt:lpstr>
      <vt:lpstr>Calibri Light</vt:lpstr>
      <vt:lpstr>Comic Sans MS</vt:lpstr>
      <vt:lpstr>Garamond Premr Pro</vt:lpstr>
      <vt:lpstr>Trajan Pro</vt:lpstr>
      <vt:lpstr>Verdana</vt:lpstr>
      <vt:lpstr>Wingdings</vt:lpstr>
      <vt:lpstr>Theme2</vt:lpstr>
      <vt:lpstr>2_Custom Design</vt:lpstr>
      <vt:lpstr>3_Custom Design</vt:lpstr>
      <vt:lpstr>PowerPoint Presentation</vt:lpstr>
      <vt:lpstr>Why Young Christians Leave …</vt:lpstr>
      <vt:lpstr>Regarding Alleged Conflicts Between The Bible And Science</vt:lpstr>
      <vt:lpstr>Defining Words: Encarta Dictionary</vt:lpstr>
      <vt:lpstr>Defining Words:</vt:lpstr>
      <vt:lpstr>Defining Words: Encarta Dictionary</vt:lpstr>
      <vt:lpstr>Defining Words: Encarta Dictionary</vt:lpstr>
      <vt:lpstr>Defining Words: Encarta Dictionary</vt:lpstr>
      <vt:lpstr>Defining Words: Bible</vt:lpstr>
      <vt:lpstr>Big Bang Theory Not Science</vt:lpstr>
      <vt:lpstr>Harmony Of Science And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Is In The Blood - Leviticus 17:11 (~1400 BC)</vt:lpstr>
      <vt:lpstr>Cosmology/Astronomy</vt:lpstr>
      <vt:lpstr>PowerPoint Presentation</vt:lpstr>
      <vt:lpstr>PowerPoint Presentation</vt:lpstr>
      <vt:lpstr>Earth Sciences</vt:lpstr>
      <vt:lpstr>Biology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Harmony Of Science And The Bible</dc:title>
  <dc:creator>Micky D. Galloway</dc:creator>
  <cp:lastModifiedBy>Richard Lidh</cp:lastModifiedBy>
  <cp:revision>34</cp:revision>
  <cp:lastPrinted>2020-03-02T00:01:19Z</cp:lastPrinted>
  <dcterms:created xsi:type="dcterms:W3CDTF">2007-05-05T17:39:40Z</dcterms:created>
  <dcterms:modified xsi:type="dcterms:W3CDTF">2020-03-02T00:01:23Z</dcterms:modified>
</cp:coreProperties>
</file>